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Bold" panose="020B080603050402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573275" cy="7431104"/>
            <a:chOff x="0" y="0"/>
            <a:chExt cx="11431034" cy="9908138"/>
          </a:xfrm>
        </p:grpSpPr>
        <p:sp>
          <p:nvSpPr>
            <p:cNvPr id="4" name="TextBox 4"/>
            <p:cNvSpPr txBox="1"/>
            <p:nvPr/>
          </p:nvSpPr>
          <p:spPr>
            <a:xfrm>
              <a:off x="0" y="-200025"/>
              <a:ext cx="9610973" cy="2354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485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5645" y="1346060"/>
              <a:ext cx="10285388" cy="8562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1919"/>
                </a:lnSpc>
              </a:pPr>
              <a:r>
                <a:rPr lang="en-US" sz="8514" spc="-297">
                  <a:solidFill>
                    <a:srgbClr val="07457D"/>
                  </a:solidFill>
                  <a:latin typeface="Open Sans Bold"/>
                </a:rPr>
                <a:t>Pedagogický leadership</a:t>
              </a:r>
            </a:p>
            <a:p>
              <a:pPr algn="ctr">
                <a:lnSpc>
                  <a:spcPts val="13879"/>
                </a:lnSpc>
              </a:pPr>
              <a:endParaRPr lang="en-US" sz="8514" spc="-297">
                <a:solidFill>
                  <a:srgbClr val="07457D"/>
                </a:solidFill>
                <a:latin typeface="Open Sans Bold"/>
              </a:endParaRPr>
            </a:p>
            <a:p>
              <a:pPr algn="ctr">
                <a:lnSpc>
                  <a:spcPts val="13879"/>
                </a:lnSpc>
              </a:pPr>
              <a:r>
                <a:rPr lang="en-US" sz="9913" spc="-346">
                  <a:solidFill>
                    <a:srgbClr val="07457D"/>
                  </a:solidFill>
                  <a:latin typeface="Open Sans Bold"/>
                </a:rPr>
                <a:t>1+1=3+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222550" y="2143152"/>
            <a:ext cx="4345037" cy="327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9427" u="none" strike="noStrike">
                <a:solidFill>
                  <a:srgbClr val="07457D"/>
                </a:solidFill>
                <a:latin typeface="Open Sans Bold"/>
              </a:rPr>
              <a:t>otázka </a:t>
            </a:r>
          </a:p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9427" u="none" strike="noStrike">
                <a:solidFill>
                  <a:srgbClr val="07457D"/>
                </a:solidFill>
                <a:latin typeface="Open Sans Bold"/>
              </a:rPr>
              <a:t>Proč 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549818"/>
            <a:ext cx="9737182" cy="9737182"/>
          </a:xfrm>
          <a:custGeom>
            <a:avLst/>
            <a:gdLst/>
            <a:ahLst/>
            <a:cxnLst/>
            <a:rect l="l" t="t" r="r" b="b"/>
            <a:pathLst>
              <a:path w="9737182" h="9737182">
                <a:moveTo>
                  <a:pt x="0" y="0"/>
                </a:moveTo>
                <a:lnTo>
                  <a:pt x="9737182" y="0"/>
                </a:lnTo>
                <a:lnTo>
                  <a:pt x="9737182" y="9737182"/>
                </a:lnTo>
                <a:lnTo>
                  <a:pt x="0" y="9737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8139336" cy="6235057"/>
          </a:xfrm>
          <a:custGeom>
            <a:avLst/>
            <a:gdLst/>
            <a:ahLst/>
            <a:cxnLst/>
            <a:rect l="l" t="t" r="r" b="b"/>
            <a:pathLst>
              <a:path w="8139336" h="6235057">
                <a:moveTo>
                  <a:pt x="0" y="0"/>
                </a:moveTo>
                <a:lnTo>
                  <a:pt x="8139336" y="0"/>
                </a:lnTo>
                <a:lnTo>
                  <a:pt x="8139336" y="6235057"/>
                </a:lnTo>
                <a:lnTo>
                  <a:pt x="0" y="6235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11" r="-462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3668699" y="4146229"/>
            <a:ext cx="2252790" cy="4879691"/>
          </a:xfrm>
          <a:custGeom>
            <a:avLst/>
            <a:gdLst/>
            <a:ahLst/>
            <a:cxnLst/>
            <a:rect l="l" t="t" r="r" b="b"/>
            <a:pathLst>
              <a:path w="2252790" h="4879691">
                <a:moveTo>
                  <a:pt x="0" y="0"/>
                </a:moveTo>
                <a:lnTo>
                  <a:pt x="2252791" y="0"/>
                </a:lnTo>
                <a:lnTo>
                  <a:pt x="2252791" y="4879690"/>
                </a:lnTo>
                <a:lnTo>
                  <a:pt x="0" y="4879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1760265" y="3109406"/>
            <a:ext cx="4345037" cy="327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9427" u="none" strike="noStrike">
                <a:solidFill>
                  <a:srgbClr val="07457D"/>
                </a:solidFill>
                <a:latin typeface="Open Sans Bold"/>
              </a:rPr>
              <a:t>otázka </a:t>
            </a:r>
          </a:p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9427" u="none" strike="noStrike">
                <a:solidFill>
                  <a:srgbClr val="07457D"/>
                </a:solidFill>
                <a:latin typeface="Open Sans Bold"/>
              </a:rPr>
              <a:t>Proč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49117"/>
            <a:ext cx="11585171" cy="5792585"/>
          </a:xfrm>
          <a:custGeom>
            <a:avLst/>
            <a:gdLst/>
            <a:ahLst/>
            <a:cxnLst/>
            <a:rect l="l" t="t" r="r" b="b"/>
            <a:pathLst>
              <a:path w="11585171" h="5792585">
                <a:moveTo>
                  <a:pt x="0" y="0"/>
                </a:moveTo>
                <a:lnTo>
                  <a:pt x="11585171" y="0"/>
                </a:lnTo>
                <a:lnTo>
                  <a:pt x="11585171" y="5792585"/>
                </a:lnTo>
                <a:lnTo>
                  <a:pt x="0" y="5792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2551170" y="2370152"/>
            <a:ext cx="4345037" cy="327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9427" u="none" strike="noStrike">
                <a:solidFill>
                  <a:srgbClr val="07457D"/>
                </a:solidFill>
                <a:latin typeface="Open Sans Bold"/>
              </a:rPr>
              <a:t>otázka </a:t>
            </a:r>
          </a:p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9427" u="none" strike="noStrike">
                <a:solidFill>
                  <a:srgbClr val="07457D"/>
                </a:solidFill>
                <a:latin typeface="Open Sans Bold"/>
              </a:rPr>
              <a:t>Proč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08570" cy="10287000"/>
          </a:xfrm>
          <a:custGeom>
            <a:avLst/>
            <a:gdLst/>
            <a:ahLst/>
            <a:cxnLst/>
            <a:rect l="l" t="t" r="r" b="b"/>
            <a:pathLst>
              <a:path w="13708570" h="10287000">
                <a:moveTo>
                  <a:pt x="0" y="0"/>
                </a:moveTo>
                <a:lnTo>
                  <a:pt x="13708570" y="0"/>
                </a:lnTo>
                <a:lnTo>
                  <a:pt x="137085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1251469" y="2370152"/>
            <a:ext cx="6944439" cy="160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9427">
                <a:solidFill>
                  <a:srgbClr val="07457D"/>
                </a:solidFill>
                <a:latin typeface="Open Sans Bold"/>
              </a:rPr>
              <a:t>autenticita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87024" y="1028700"/>
            <a:ext cx="4313952" cy="1181976"/>
          </a:xfrm>
          <a:custGeom>
            <a:avLst/>
            <a:gdLst/>
            <a:ahLst/>
            <a:cxnLst/>
            <a:rect l="l" t="t" r="r" b="b"/>
            <a:pathLst>
              <a:path w="4313952" h="1181976">
                <a:moveTo>
                  <a:pt x="0" y="0"/>
                </a:moveTo>
                <a:lnTo>
                  <a:pt x="4313952" y="0"/>
                </a:lnTo>
                <a:lnTo>
                  <a:pt x="4313952" y="1181976"/>
                </a:lnTo>
                <a:lnTo>
                  <a:pt x="0" y="11819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204" t="-146401" r="-524216" b="-119977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3486507"/>
            <a:ext cx="18288000" cy="5771793"/>
          </a:xfrm>
          <a:custGeom>
            <a:avLst/>
            <a:gdLst/>
            <a:ahLst/>
            <a:cxnLst/>
            <a:rect l="l" t="t" r="r" b="b"/>
            <a:pathLst>
              <a:path w="18288000" h="5771793">
                <a:moveTo>
                  <a:pt x="0" y="0"/>
                </a:moveTo>
                <a:lnTo>
                  <a:pt x="18288000" y="0"/>
                </a:lnTo>
                <a:lnTo>
                  <a:pt x="18288000" y="5771793"/>
                </a:lnTo>
                <a:lnTo>
                  <a:pt x="0" y="5771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01" t="-63083" r="-70811" b="-159713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856220"/>
          </a:xfrm>
          <a:custGeom>
            <a:avLst/>
            <a:gdLst/>
            <a:ahLst/>
            <a:cxnLst/>
            <a:rect l="l" t="t" r="r" b="b"/>
            <a:pathLst>
              <a:path w="18288000" h="7856220">
                <a:moveTo>
                  <a:pt x="0" y="0"/>
                </a:moveTo>
                <a:lnTo>
                  <a:pt x="18288000" y="0"/>
                </a:lnTo>
                <a:lnTo>
                  <a:pt x="18288000" y="7856220"/>
                </a:lnTo>
                <a:lnTo>
                  <a:pt x="0" y="7856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4254335"/>
            <a:ext cx="18288000" cy="6032665"/>
          </a:xfrm>
          <a:custGeom>
            <a:avLst/>
            <a:gdLst/>
            <a:ahLst/>
            <a:cxnLst/>
            <a:rect l="l" t="t" r="r" b="b"/>
            <a:pathLst>
              <a:path w="18288000" h="6032665">
                <a:moveTo>
                  <a:pt x="0" y="0"/>
                </a:moveTo>
                <a:lnTo>
                  <a:pt x="18288000" y="0"/>
                </a:lnTo>
                <a:lnTo>
                  <a:pt x="18288000" y="6032665"/>
                </a:lnTo>
                <a:lnTo>
                  <a:pt x="0" y="6032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3" t="-75312" r="-1042" b="-32123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-1084837" y="-1623146"/>
            <a:ext cx="11069830" cy="279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81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815865" y="7738679"/>
            <a:ext cx="16090973" cy="82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6"/>
              </a:lnSpc>
              <a:spcBef>
                <a:spcPct val="0"/>
              </a:spcBef>
            </a:pPr>
            <a:r>
              <a:rPr lang="en-US" sz="4912">
                <a:solidFill>
                  <a:srgbClr val="07457D"/>
                </a:solidFill>
                <a:latin typeface="Open Sans"/>
              </a:rPr>
              <a:t>Join at menti.com | use code 3186 7209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18186" y="477249"/>
            <a:ext cx="10069400" cy="296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54"/>
              </a:lnSpc>
            </a:pPr>
            <a:r>
              <a:rPr lang="en-US" sz="8538">
                <a:solidFill>
                  <a:srgbClr val="07457D"/>
                </a:solidFill>
                <a:latin typeface="Open Sans Bold"/>
              </a:rPr>
              <a:t>Jedna důležitá věc </a:t>
            </a:r>
          </a:p>
          <a:p>
            <a:pPr algn="ctr">
              <a:lnSpc>
                <a:spcPts val="11954"/>
              </a:lnSpc>
            </a:pPr>
            <a:r>
              <a:rPr lang="en-US" sz="8538">
                <a:solidFill>
                  <a:srgbClr val="07457D"/>
                </a:solidFill>
                <a:latin typeface="Open Sans Bold"/>
              </a:rPr>
              <a:t>k řízení školy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9076" y="672466"/>
            <a:ext cx="16549849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https://www.mentimeter.com/app/presentation/al2tbq5aj37kqyqx28eqmshhfmkjjv4a/yqf49ixzo4iv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469422" cy="10287000"/>
          </a:xfrm>
          <a:custGeom>
            <a:avLst/>
            <a:gdLst/>
            <a:ahLst/>
            <a:cxnLst/>
            <a:rect l="l" t="t" r="r" b="b"/>
            <a:pathLst>
              <a:path w="11469422" h="10287000">
                <a:moveTo>
                  <a:pt x="0" y="0"/>
                </a:moveTo>
                <a:lnTo>
                  <a:pt x="11469422" y="0"/>
                </a:lnTo>
                <a:lnTo>
                  <a:pt x="114694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624" b="-5685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369424" y="1823902"/>
            <a:ext cx="2434977" cy="327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9"/>
              </a:lnSpc>
            </a:pPr>
            <a:r>
              <a:rPr lang="en-US" sz="9427">
                <a:solidFill>
                  <a:srgbClr val="07457D"/>
                </a:solidFill>
                <a:latin typeface="Open Sans Bold"/>
              </a:rPr>
              <a:t> </a:t>
            </a:r>
          </a:p>
          <a:p>
            <a:pPr algn="ctr">
              <a:lnSpc>
                <a:spcPts val="13199"/>
              </a:lnSpc>
            </a:pPr>
            <a:r>
              <a:rPr lang="en-US" sz="9427">
                <a:solidFill>
                  <a:srgbClr val="07457D"/>
                </a:solidFill>
                <a:latin typeface="Open Sans Bold"/>
              </a:rPr>
              <a:t>Vize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999">
            <a:off x="1119652" y="211456"/>
            <a:ext cx="6517122" cy="9828881"/>
          </a:xfrm>
          <a:custGeom>
            <a:avLst/>
            <a:gdLst/>
            <a:ahLst/>
            <a:cxnLst/>
            <a:rect l="l" t="t" r="r" b="b"/>
            <a:pathLst>
              <a:path w="6517122" h="9828881">
                <a:moveTo>
                  <a:pt x="0" y="67179"/>
                </a:moveTo>
                <a:lnTo>
                  <a:pt x="6414894" y="0"/>
                </a:lnTo>
                <a:lnTo>
                  <a:pt x="6517122" y="9761702"/>
                </a:lnTo>
                <a:lnTo>
                  <a:pt x="102228" y="9828881"/>
                </a:lnTo>
                <a:lnTo>
                  <a:pt x="0" y="67179"/>
                </a:lnTo>
                <a:close/>
              </a:path>
            </a:pathLst>
          </a:custGeom>
          <a:blipFill>
            <a:blip r:embed="rId2"/>
            <a:stretch>
              <a:fillRect l="-79964" t="-107326" r="-252876" b="-792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9144000" y="3535118"/>
            <a:ext cx="7991023" cy="160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9427" u="none" strike="noStrike">
                <a:solidFill>
                  <a:srgbClr val="07457D"/>
                </a:solidFill>
                <a:latin typeface="Open Sans Bold"/>
              </a:rPr>
              <a:t>Nebýt sám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6000">
            <a:off x="-37673" y="1646849"/>
            <a:ext cx="18363345" cy="7481952"/>
          </a:xfrm>
          <a:custGeom>
            <a:avLst/>
            <a:gdLst/>
            <a:ahLst/>
            <a:cxnLst/>
            <a:rect l="l" t="t" r="r" b="b"/>
            <a:pathLst>
              <a:path w="18363345" h="7481952">
                <a:moveTo>
                  <a:pt x="0" y="191508"/>
                </a:moveTo>
                <a:lnTo>
                  <a:pt x="18286998" y="0"/>
                </a:lnTo>
                <a:lnTo>
                  <a:pt x="18363346" y="7290445"/>
                </a:lnTo>
                <a:lnTo>
                  <a:pt x="76348" y="7481953"/>
                </a:lnTo>
                <a:lnTo>
                  <a:pt x="0" y="191508"/>
                </a:lnTo>
                <a:close/>
              </a:path>
            </a:pathLst>
          </a:custGeom>
          <a:blipFill>
            <a:blip r:embed="rId2"/>
            <a:stretch>
              <a:fillRect l="-10674" t="-102860" r="-391" b="-158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399325" y="847725"/>
            <a:ext cx="6859975" cy="160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9427" u="none" strike="noStrike">
                <a:solidFill>
                  <a:srgbClr val="07457D"/>
                </a:solidFill>
                <a:latin typeface="Open Sans Bold"/>
              </a:rPr>
              <a:t>Nebýt sám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261883" cy="10287000"/>
          </a:xfrm>
          <a:custGeom>
            <a:avLst/>
            <a:gdLst/>
            <a:ahLst/>
            <a:cxnLst/>
            <a:rect l="l" t="t" r="r" b="b"/>
            <a:pathLst>
              <a:path w="9261883" h="10287000">
                <a:moveTo>
                  <a:pt x="0" y="0"/>
                </a:moveTo>
                <a:lnTo>
                  <a:pt x="9261883" y="0"/>
                </a:lnTo>
                <a:lnTo>
                  <a:pt x="92618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23" b="-100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2268200" y="885825"/>
            <a:ext cx="4707321" cy="8553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099"/>
              </a:lnSpc>
              <a:spcBef>
                <a:spcPct val="0"/>
              </a:spcBef>
            </a:pPr>
            <a:r>
              <a:rPr lang="en-US" sz="7928" u="none" strike="noStrike" dirty="0" err="1">
                <a:solidFill>
                  <a:srgbClr val="07457D"/>
                </a:solidFill>
                <a:latin typeface="Open Sans Bold"/>
              </a:rPr>
              <a:t>hodnoty</a:t>
            </a:r>
            <a:endParaRPr lang="en-US" sz="7928" u="none" strike="noStrike" dirty="0">
              <a:solidFill>
                <a:srgbClr val="07457D"/>
              </a:solidFill>
              <a:latin typeface="Open Sans Bold"/>
            </a:endParaRPr>
          </a:p>
          <a:p>
            <a:pPr marL="0" lvl="0" indent="0" algn="ctr">
              <a:lnSpc>
                <a:spcPts val="11099"/>
              </a:lnSpc>
              <a:spcBef>
                <a:spcPct val="0"/>
              </a:spcBef>
            </a:pPr>
            <a:endParaRPr lang="en-US" sz="7928" u="none" strike="noStrike" dirty="0">
              <a:solidFill>
                <a:srgbClr val="07457D"/>
              </a:solidFill>
              <a:latin typeface="Open Sans Bold"/>
            </a:endParaRPr>
          </a:p>
          <a:p>
            <a:pPr marL="0" lvl="0" indent="0" algn="ctr">
              <a:lnSpc>
                <a:spcPts val="7459"/>
              </a:lnSpc>
              <a:spcBef>
                <a:spcPct val="0"/>
              </a:spcBef>
            </a:pPr>
            <a:r>
              <a:rPr lang="en-US" sz="5328" u="none" strike="noStrike" dirty="0" err="1">
                <a:solidFill>
                  <a:srgbClr val="07457D"/>
                </a:solidFill>
                <a:latin typeface="Open Sans Bold"/>
              </a:rPr>
              <a:t>svoboda</a:t>
            </a:r>
            <a:endParaRPr lang="en-US" sz="5328" u="none" strike="noStrike" dirty="0">
              <a:solidFill>
                <a:srgbClr val="07457D"/>
              </a:solidFill>
              <a:latin typeface="Open Sans Bold"/>
            </a:endParaRPr>
          </a:p>
          <a:p>
            <a:pPr marL="0" lvl="0" indent="0" algn="ctr">
              <a:lnSpc>
                <a:spcPts val="7459"/>
              </a:lnSpc>
              <a:spcBef>
                <a:spcPct val="0"/>
              </a:spcBef>
            </a:pPr>
            <a:r>
              <a:rPr lang="en-US" sz="5328" u="none" strike="noStrike" dirty="0" err="1">
                <a:solidFill>
                  <a:srgbClr val="07457D"/>
                </a:solidFill>
                <a:latin typeface="Open Sans Bold"/>
              </a:rPr>
              <a:t>morálka</a:t>
            </a:r>
            <a:endParaRPr lang="en-US" sz="5328" u="none" strike="noStrike" dirty="0">
              <a:solidFill>
                <a:srgbClr val="07457D"/>
              </a:solidFill>
              <a:latin typeface="Open Sans Bold"/>
            </a:endParaRPr>
          </a:p>
          <a:p>
            <a:pPr marL="0" lvl="0" indent="0" algn="ctr">
              <a:lnSpc>
                <a:spcPts val="7459"/>
              </a:lnSpc>
              <a:spcBef>
                <a:spcPct val="0"/>
              </a:spcBef>
            </a:pPr>
            <a:r>
              <a:rPr lang="en-US" sz="5328" u="none" strike="noStrike" dirty="0" err="1">
                <a:solidFill>
                  <a:srgbClr val="07457D"/>
                </a:solidFill>
                <a:latin typeface="Open Sans Bold"/>
              </a:rPr>
              <a:t>otevřenost</a:t>
            </a:r>
            <a:endParaRPr lang="en-US" sz="5328" u="none" strike="noStrike" dirty="0">
              <a:solidFill>
                <a:srgbClr val="07457D"/>
              </a:solidFill>
              <a:latin typeface="Open Sans Bold"/>
            </a:endParaRPr>
          </a:p>
          <a:p>
            <a:pPr marL="0" lvl="0" indent="0" algn="ctr">
              <a:lnSpc>
                <a:spcPts val="7459"/>
              </a:lnSpc>
              <a:spcBef>
                <a:spcPct val="0"/>
              </a:spcBef>
            </a:pPr>
            <a:r>
              <a:rPr lang="en-US" sz="5328" u="none" strike="noStrike" dirty="0" err="1">
                <a:solidFill>
                  <a:srgbClr val="07457D"/>
                </a:solidFill>
                <a:latin typeface="Open Sans Bold"/>
              </a:rPr>
              <a:t>odvaha</a:t>
            </a:r>
            <a:endParaRPr lang="en-US" sz="5328" u="none" strike="noStrike" dirty="0">
              <a:solidFill>
                <a:srgbClr val="07457D"/>
              </a:solidFill>
              <a:latin typeface="Open Sans Bold"/>
            </a:endParaRPr>
          </a:p>
          <a:p>
            <a:pPr marL="0" lvl="0" indent="0" algn="ctr">
              <a:lnSpc>
                <a:spcPts val="7459"/>
              </a:lnSpc>
              <a:spcBef>
                <a:spcPct val="0"/>
              </a:spcBef>
            </a:pPr>
            <a:r>
              <a:rPr lang="en-US" sz="5328" u="none" strike="noStrike" dirty="0" err="1">
                <a:solidFill>
                  <a:srgbClr val="07457D"/>
                </a:solidFill>
                <a:latin typeface="Open Sans Bold"/>
              </a:rPr>
              <a:t>aktivita</a:t>
            </a:r>
            <a:endParaRPr lang="en-US" sz="5328" u="none" strike="noStrike" dirty="0">
              <a:solidFill>
                <a:srgbClr val="07457D"/>
              </a:solidFill>
              <a:latin typeface="Open Sans Bold"/>
            </a:endParaRPr>
          </a:p>
          <a:p>
            <a:pPr marL="0" lvl="0" indent="0" algn="ctr">
              <a:lnSpc>
                <a:spcPts val="7459"/>
              </a:lnSpc>
              <a:spcBef>
                <a:spcPct val="0"/>
              </a:spcBef>
            </a:pPr>
            <a:r>
              <a:rPr lang="en-US" sz="5328" u="none" strike="noStrike" dirty="0" err="1">
                <a:solidFill>
                  <a:srgbClr val="07457D"/>
                </a:solidFill>
                <a:latin typeface="Open Sans Bold"/>
              </a:rPr>
              <a:t>optimismus</a:t>
            </a:r>
            <a:endParaRPr lang="en-US" sz="5328" u="none" strike="noStrike" dirty="0">
              <a:solidFill>
                <a:srgbClr val="07457D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86975"/>
            <a:ext cx="9990590" cy="9713051"/>
          </a:xfrm>
          <a:custGeom>
            <a:avLst/>
            <a:gdLst/>
            <a:ahLst/>
            <a:cxnLst/>
            <a:rect l="l" t="t" r="r" b="b"/>
            <a:pathLst>
              <a:path w="9990590" h="9713051">
                <a:moveTo>
                  <a:pt x="0" y="0"/>
                </a:moveTo>
                <a:lnTo>
                  <a:pt x="9990590" y="0"/>
                </a:lnTo>
                <a:lnTo>
                  <a:pt x="9990590" y="9713050"/>
                </a:lnTo>
                <a:lnTo>
                  <a:pt x="0" y="9713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189" t="-42623" r="-64752" b="-575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449516" y="2581947"/>
            <a:ext cx="7217718" cy="494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9427" u="none" strike="noStrike">
                <a:solidFill>
                  <a:srgbClr val="07457D"/>
                </a:solidFill>
                <a:latin typeface="Open Sans Bold"/>
              </a:rPr>
              <a:t>odvaha </a:t>
            </a:r>
          </a:p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9427" u="none" strike="noStrike">
                <a:solidFill>
                  <a:srgbClr val="07457D"/>
                </a:solidFill>
                <a:latin typeface="Open Sans Bold"/>
              </a:rPr>
              <a:t>dělat chyby </a:t>
            </a:r>
          </a:p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endParaRPr lang="en-US" sz="9427" u="none" strike="noStrike">
              <a:solidFill>
                <a:srgbClr val="07457D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D28E266D4670B4989F1E12543A1AC9D" ma:contentTypeVersion="16" ma:contentTypeDescription="Vytvoří nový dokument" ma:contentTypeScope="" ma:versionID="05d8f9debbc0dfa4b8b5e06ce714db62">
  <xsd:schema xmlns:xsd="http://www.w3.org/2001/XMLSchema" xmlns:xs="http://www.w3.org/2001/XMLSchema" xmlns:p="http://schemas.microsoft.com/office/2006/metadata/properties" xmlns:ns2="8a1c2036-36f5-4773-a353-a11a7cdf52ae" xmlns:ns3="3b4507d9-0eb1-4c38-9d85-af239ac42c40" targetNamespace="http://schemas.microsoft.com/office/2006/metadata/properties" ma:root="true" ma:fieldsID="efa016b50aae4ea4f18de703176b2883" ns2:_="" ns3:_="">
    <xsd:import namespace="8a1c2036-36f5-4773-a353-a11a7cdf52ae"/>
    <xsd:import namespace="3b4507d9-0eb1-4c38-9d85-af239ac42c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c2036-36f5-4773-a353-a11a7cdf52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4e814c0-3334-4739-9a4c-351d493d45ff}" ma:internalName="TaxCatchAll" ma:showField="CatchAllData" ma:web="8a1c2036-36f5-4773-a353-a11a7cdf52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4507d9-0eb1-4c38-9d85-af239ac42c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Značky obrázků" ma:readOnly="false" ma:fieldId="{5cf76f15-5ced-4ddc-b409-7134ff3c332f}" ma:taxonomyMulti="true" ma:sspId="27dd16fa-df82-42a5-acbd-34776075af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1c2036-36f5-4773-a353-a11a7cdf52ae" xsi:nil="true"/>
    <lcf76f155ced4ddcb4097134ff3c332f xmlns="3b4507d9-0eb1-4c38-9d85-af239ac42c4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DD965CE-BC75-47E4-8F04-44DCB67DF915}"/>
</file>

<file path=customXml/itemProps2.xml><?xml version="1.0" encoding="utf-8"?>
<ds:datastoreItem xmlns:ds="http://schemas.openxmlformats.org/officeDocument/2006/customXml" ds:itemID="{62B03445-1AA7-4E0B-87BD-53CF7F85F123}"/>
</file>

<file path=customXml/itemProps3.xml><?xml version="1.0" encoding="utf-8"?>
<ds:datastoreItem xmlns:ds="http://schemas.openxmlformats.org/officeDocument/2006/customXml" ds:itemID="{CB8E052A-48DB-448E-BB15-7A73A713A66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Vlastní</PresentationFormat>
  <Paragraphs>28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Open Sans Bold</vt:lpstr>
      <vt:lpstr>Calibri</vt:lpstr>
      <vt:lpstr>Arial</vt:lpstr>
      <vt:lpstr>Open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Green Modern Graduation Presentation</dc:title>
  <cp:lastModifiedBy>Novák Zdeněk</cp:lastModifiedBy>
  <cp:revision>2</cp:revision>
  <dcterms:created xsi:type="dcterms:W3CDTF">2006-08-16T00:00:00Z</dcterms:created>
  <dcterms:modified xsi:type="dcterms:W3CDTF">2024-06-25T05:50:34Z</dcterms:modified>
  <dc:identifier>DAGIeJz5nmw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0x0101001D28E266D4670B4989F1E12543A1AC9D</vt:lpwstr>
  </property>
</Properties>
</file>