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rawing1.xml" ContentType="application/vnd.ms-office.drawingml.diagramDrawing+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9" r:id="rId4"/>
    <p:sldMasterId id="2147483661" r:id="rId5"/>
  </p:sldMasterIdLst>
  <p:notesMasterIdLst>
    <p:notesMasterId r:id="rId32"/>
  </p:notesMasterIdLst>
  <p:sldIdLst>
    <p:sldId id="258" r:id="rId6"/>
    <p:sldId id="259" r:id="rId7"/>
    <p:sldId id="300" r:id="rId8"/>
    <p:sldId id="260" r:id="rId9"/>
    <p:sldId id="301" r:id="rId10"/>
    <p:sldId id="273" r:id="rId11"/>
    <p:sldId id="298" r:id="rId12"/>
    <p:sldId id="297" r:id="rId13"/>
    <p:sldId id="299" r:id="rId14"/>
    <p:sldId id="278" r:id="rId15"/>
    <p:sldId id="275" r:id="rId16"/>
    <p:sldId id="276" r:id="rId17"/>
    <p:sldId id="279" r:id="rId18"/>
    <p:sldId id="280" r:id="rId19"/>
    <p:sldId id="281" r:id="rId20"/>
    <p:sldId id="283" r:id="rId21"/>
    <p:sldId id="284" r:id="rId22"/>
    <p:sldId id="285" r:id="rId23"/>
    <p:sldId id="289" r:id="rId24"/>
    <p:sldId id="291" r:id="rId25"/>
    <p:sldId id="288" r:id="rId26"/>
    <p:sldId id="282" r:id="rId27"/>
    <p:sldId id="292" r:id="rId28"/>
    <p:sldId id="295" r:id="rId29"/>
    <p:sldId id="293" r:id="rId30"/>
    <p:sldId id="296"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58"/>
    <a:srgbClr val="FF9966"/>
    <a:srgbClr val="034EA2"/>
    <a:srgbClr val="41C0F0"/>
    <a:srgbClr val="76C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4404" autoAdjust="0"/>
  </p:normalViewPr>
  <p:slideViewPr>
    <p:cSldViewPr snapToGrid="0">
      <p:cViewPr varScale="1">
        <p:scale>
          <a:sx n="70" d="100"/>
          <a:sy n="70" d="100"/>
        </p:scale>
        <p:origin x="11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3AC6D-EBE2-432F-92C7-D9F6714FB712}"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53AC3FE4-4829-416A-B118-73181DCE456C}">
      <dgm:prSet/>
      <dgm:spPr/>
      <dgm:t>
        <a:bodyPr/>
        <a:lstStyle/>
        <a:p>
          <a:pPr>
            <a:lnSpc>
              <a:spcPct val="100000"/>
            </a:lnSpc>
            <a:defRPr cap="all"/>
          </a:pPr>
          <a:r>
            <a:rPr lang="en-GB" dirty="0">
              <a:latin typeface="Calibri" panose="020F0502020204030204" pitchFamily="34" charset="0"/>
              <a:cs typeface="Calibri" panose="020F0502020204030204" pitchFamily="34" charset="0"/>
            </a:rPr>
            <a:t>Leadership that reinforces learning</a:t>
          </a:r>
          <a:endParaRPr lang="en-US" dirty="0">
            <a:latin typeface="Calibri" panose="020F0502020204030204" pitchFamily="34" charset="0"/>
            <a:cs typeface="Calibri" panose="020F0502020204030204" pitchFamily="34" charset="0"/>
          </a:endParaRPr>
        </a:p>
      </dgm:t>
    </dgm:pt>
    <dgm:pt modelId="{2D7D2F87-1331-4713-B7E9-2C707BA41B58}" type="parTrans" cxnId="{99178A10-0A1D-4CAC-A265-18205A230ED6}">
      <dgm:prSet/>
      <dgm:spPr/>
      <dgm:t>
        <a:bodyPr/>
        <a:lstStyle/>
        <a:p>
          <a:endParaRPr lang="en-US"/>
        </a:p>
      </dgm:t>
    </dgm:pt>
    <dgm:pt modelId="{2CC011B8-D7CD-4582-8C4E-2E63794AFD06}" type="sibTrans" cxnId="{99178A10-0A1D-4CAC-A265-18205A230ED6}">
      <dgm:prSet/>
      <dgm:spPr/>
      <dgm:t>
        <a:bodyPr/>
        <a:lstStyle/>
        <a:p>
          <a:endParaRPr lang="en-US"/>
        </a:p>
      </dgm:t>
    </dgm:pt>
    <dgm:pt modelId="{5F4DC4E9-11F5-4A76-8284-76305D89E783}">
      <dgm:prSet/>
      <dgm:spPr/>
      <dgm:t>
        <a:bodyPr/>
        <a:lstStyle/>
        <a:p>
          <a:pPr>
            <a:lnSpc>
              <a:spcPct val="100000"/>
            </a:lnSpc>
            <a:defRPr cap="all"/>
          </a:pPr>
          <a:r>
            <a:rPr lang="en-GB" dirty="0">
              <a:latin typeface="Calibri" panose="020F0502020204030204" pitchFamily="34" charset="0"/>
              <a:cs typeface="Calibri" panose="020F0502020204030204" pitchFamily="34" charset="0"/>
            </a:rPr>
            <a:t>Supportive learning environment</a:t>
          </a:r>
          <a:endParaRPr lang="en-US" dirty="0">
            <a:latin typeface="Calibri" panose="020F0502020204030204" pitchFamily="34" charset="0"/>
            <a:cs typeface="Calibri" panose="020F0502020204030204" pitchFamily="34" charset="0"/>
          </a:endParaRPr>
        </a:p>
      </dgm:t>
    </dgm:pt>
    <dgm:pt modelId="{166C511B-3EC1-4EB2-A195-34C36E475F82}" type="parTrans" cxnId="{71015BCD-FDB6-4B77-9664-2D9E1B86DBAE}">
      <dgm:prSet/>
      <dgm:spPr/>
      <dgm:t>
        <a:bodyPr/>
        <a:lstStyle/>
        <a:p>
          <a:endParaRPr lang="en-US"/>
        </a:p>
      </dgm:t>
    </dgm:pt>
    <dgm:pt modelId="{F61F3D8D-EB07-4005-8717-AD107FF66997}" type="sibTrans" cxnId="{71015BCD-FDB6-4B77-9664-2D9E1B86DBAE}">
      <dgm:prSet/>
      <dgm:spPr/>
      <dgm:t>
        <a:bodyPr/>
        <a:lstStyle/>
        <a:p>
          <a:endParaRPr lang="en-US"/>
        </a:p>
      </dgm:t>
    </dgm:pt>
    <dgm:pt modelId="{3B8483AE-3D63-4A9C-A9A2-28F56F7B2115}">
      <dgm:prSet/>
      <dgm:spPr/>
      <dgm:t>
        <a:bodyPr/>
        <a:lstStyle/>
        <a:p>
          <a:pPr>
            <a:lnSpc>
              <a:spcPct val="100000"/>
            </a:lnSpc>
            <a:defRPr cap="all"/>
          </a:pPr>
          <a:r>
            <a:rPr lang="en-GB" dirty="0">
              <a:latin typeface="Calibri" panose="020F0502020204030204" pitchFamily="34" charset="0"/>
              <a:cs typeface="Calibri" panose="020F0502020204030204" pitchFamily="34" charset="0"/>
            </a:rPr>
            <a:t>Openness to new ideas</a:t>
          </a:r>
          <a:endParaRPr lang="en-US" dirty="0">
            <a:latin typeface="Calibri" panose="020F0502020204030204" pitchFamily="34" charset="0"/>
            <a:cs typeface="Calibri" panose="020F0502020204030204" pitchFamily="34" charset="0"/>
          </a:endParaRPr>
        </a:p>
      </dgm:t>
    </dgm:pt>
    <dgm:pt modelId="{AC3DD7DF-1EDF-49FE-A9B9-14476AF7B3D0}" type="parTrans" cxnId="{8364C5F5-77ED-425A-B8CA-D81F87505697}">
      <dgm:prSet/>
      <dgm:spPr/>
      <dgm:t>
        <a:bodyPr/>
        <a:lstStyle/>
        <a:p>
          <a:endParaRPr lang="en-US"/>
        </a:p>
      </dgm:t>
    </dgm:pt>
    <dgm:pt modelId="{01DB547B-C042-43C9-9911-AA990C557802}" type="sibTrans" cxnId="{8364C5F5-77ED-425A-B8CA-D81F87505697}">
      <dgm:prSet/>
      <dgm:spPr/>
      <dgm:t>
        <a:bodyPr/>
        <a:lstStyle/>
        <a:p>
          <a:endParaRPr lang="en-US"/>
        </a:p>
      </dgm:t>
    </dgm:pt>
    <dgm:pt modelId="{4CD4EE65-E410-4C24-9991-852BEFA8211C}">
      <dgm:prSet/>
      <dgm:spPr/>
      <dgm:t>
        <a:bodyPr/>
        <a:lstStyle/>
        <a:p>
          <a:pPr>
            <a:lnSpc>
              <a:spcPct val="100000"/>
            </a:lnSpc>
            <a:defRPr cap="all"/>
          </a:pPr>
          <a:r>
            <a:rPr lang="en-GB" dirty="0">
              <a:latin typeface="Calibri" panose="020F0502020204030204" pitchFamily="34" charset="0"/>
              <a:cs typeface="Calibri" panose="020F0502020204030204" pitchFamily="34" charset="0"/>
            </a:rPr>
            <a:t>Learning that is job-embedded</a:t>
          </a:r>
          <a:endParaRPr lang="en-US" dirty="0">
            <a:latin typeface="Calibri" panose="020F0502020204030204" pitchFamily="34" charset="0"/>
            <a:cs typeface="Calibri" panose="020F0502020204030204" pitchFamily="34" charset="0"/>
          </a:endParaRPr>
        </a:p>
      </dgm:t>
    </dgm:pt>
    <dgm:pt modelId="{B121F34B-DF63-4A35-936C-63D513E35E3F}" type="parTrans" cxnId="{2B3A37A5-3740-4242-8CCD-387E5EE731EF}">
      <dgm:prSet/>
      <dgm:spPr/>
      <dgm:t>
        <a:bodyPr/>
        <a:lstStyle/>
        <a:p>
          <a:endParaRPr lang="en-US"/>
        </a:p>
      </dgm:t>
    </dgm:pt>
    <dgm:pt modelId="{90758176-1BE0-4ECB-A2E4-A7BBE918FBA3}" type="sibTrans" cxnId="{2B3A37A5-3740-4242-8CCD-387E5EE731EF}">
      <dgm:prSet/>
      <dgm:spPr/>
      <dgm:t>
        <a:bodyPr/>
        <a:lstStyle/>
        <a:p>
          <a:endParaRPr lang="en-US"/>
        </a:p>
      </dgm:t>
    </dgm:pt>
    <dgm:pt modelId="{44E363FD-632D-4B5E-AAA8-346E1E0CD22E}">
      <dgm:prSet/>
      <dgm:spPr/>
      <dgm:t>
        <a:bodyPr/>
        <a:lstStyle/>
        <a:p>
          <a:pPr>
            <a:lnSpc>
              <a:spcPct val="100000"/>
            </a:lnSpc>
            <a:defRPr cap="all"/>
          </a:pPr>
          <a:r>
            <a:rPr lang="en-GB" dirty="0">
              <a:latin typeface="Calibri" panose="020F0502020204030204" pitchFamily="34" charset="0"/>
              <a:cs typeface="Calibri" panose="020F0502020204030204" pitchFamily="34" charset="0"/>
            </a:rPr>
            <a:t>Time for reflection</a:t>
          </a:r>
          <a:endParaRPr lang="en-US" dirty="0">
            <a:latin typeface="Calibri" panose="020F0502020204030204" pitchFamily="34" charset="0"/>
            <a:cs typeface="Calibri" panose="020F0502020204030204" pitchFamily="34" charset="0"/>
          </a:endParaRPr>
        </a:p>
      </dgm:t>
    </dgm:pt>
    <dgm:pt modelId="{ADEF75E1-A64D-4BD3-87AD-D9034A33A34B}" type="parTrans" cxnId="{2167004D-CBB4-4C4B-9929-3B626CD98E88}">
      <dgm:prSet/>
      <dgm:spPr/>
      <dgm:t>
        <a:bodyPr/>
        <a:lstStyle/>
        <a:p>
          <a:endParaRPr lang="en-US"/>
        </a:p>
      </dgm:t>
    </dgm:pt>
    <dgm:pt modelId="{2174939D-E3A2-4145-90E6-187D3FF3401B}" type="sibTrans" cxnId="{2167004D-CBB4-4C4B-9929-3B626CD98E88}">
      <dgm:prSet/>
      <dgm:spPr/>
      <dgm:t>
        <a:bodyPr/>
        <a:lstStyle/>
        <a:p>
          <a:endParaRPr lang="en-US"/>
        </a:p>
      </dgm:t>
    </dgm:pt>
    <dgm:pt modelId="{F2236BE4-32FE-4967-B55D-BE9852EEB69B}">
      <dgm:prSet/>
      <dgm:spPr/>
      <dgm:t>
        <a:bodyPr/>
        <a:lstStyle/>
        <a:p>
          <a:pPr>
            <a:lnSpc>
              <a:spcPct val="100000"/>
            </a:lnSpc>
            <a:defRPr cap="all"/>
          </a:pPr>
          <a:r>
            <a:rPr lang="en-GB" dirty="0">
              <a:latin typeface="Calibri" panose="020F0502020204030204" pitchFamily="34" charset="0"/>
              <a:cs typeface="Calibri" panose="020F0502020204030204" pitchFamily="34" charset="0"/>
            </a:rPr>
            <a:t>Collaboration</a:t>
          </a:r>
          <a:endParaRPr lang="en-US" dirty="0">
            <a:latin typeface="Calibri" panose="020F0502020204030204" pitchFamily="34" charset="0"/>
            <a:cs typeface="Calibri" panose="020F0502020204030204" pitchFamily="34" charset="0"/>
          </a:endParaRPr>
        </a:p>
      </dgm:t>
    </dgm:pt>
    <dgm:pt modelId="{38224EE5-A697-4D1B-B79D-7DEC5351F2EE}" type="parTrans" cxnId="{CC354204-62E1-4043-8161-C32DE6E8A559}">
      <dgm:prSet/>
      <dgm:spPr/>
      <dgm:t>
        <a:bodyPr/>
        <a:lstStyle/>
        <a:p>
          <a:endParaRPr lang="en-US"/>
        </a:p>
      </dgm:t>
    </dgm:pt>
    <dgm:pt modelId="{8A88572F-D2DC-426F-B0E1-74B0F9CB8389}" type="sibTrans" cxnId="{CC354204-62E1-4043-8161-C32DE6E8A559}">
      <dgm:prSet/>
      <dgm:spPr/>
      <dgm:t>
        <a:bodyPr/>
        <a:lstStyle/>
        <a:p>
          <a:endParaRPr lang="en-US"/>
        </a:p>
      </dgm:t>
    </dgm:pt>
    <dgm:pt modelId="{FABFEBD8-4CB7-4062-A990-488E15A90C0A}">
      <dgm:prSet/>
      <dgm:spPr/>
      <dgm:t>
        <a:bodyPr/>
        <a:lstStyle/>
        <a:p>
          <a:pPr>
            <a:lnSpc>
              <a:spcPct val="100000"/>
            </a:lnSpc>
            <a:defRPr cap="all"/>
          </a:pPr>
          <a:r>
            <a:rPr lang="en-GB" dirty="0">
              <a:latin typeface="Calibri" panose="020F0502020204030204" pitchFamily="34" charset="0"/>
              <a:cs typeface="Calibri" panose="020F0502020204030204" pitchFamily="34" charset="0"/>
            </a:rPr>
            <a:t>Monitoring and assessing</a:t>
          </a:r>
          <a:endParaRPr lang="en-US" dirty="0">
            <a:latin typeface="Calibri" panose="020F0502020204030204" pitchFamily="34" charset="0"/>
            <a:cs typeface="Calibri" panose="020F0502020204030204" pitchFamily="34" charset="0"/>
          </a:endParaRPr>
        </a:p>
      </dgm:t>
    </dgm:pt>
    <dgm:pt modelId="{3B1E85C1-B5BB-4CDE-A087-52E9BEFE9A38}" type="parTrans" cxnId="{FDB3881B-9C06-417F-B3F4-F5BEC3F72126}">
      <dgm:prSet/>
      <dgm:spPr/>
      <dgm:t>
        <a:bodyPr/>
        <a:lstStyle/>
        <a:p>
          <a:endParaRPr lang="en-US"/>
        </a:p>
      </dgm:t>
    </dgm:pt>
    <dgm:pt modelId="{1337E495-0092-45E1-BC3C-53DA1BE323BF}" type="sibTrans" cxnId="{FDB3881B-9C06-417F-B3F4-F5BEC3F72126}">
      <dgm:prSet/>
      <dgm:spPr/>
      <dgm:t>
        <a:bodyPr/>
        <a:lstStyle/>
        <a:p>
          <a:endParaRPr lang="en-US"/>
        </a:p>
      </dgm:t>
    </dgm:pt>
    <dgm:pt modelId="{8E75E96B-10E2-471C-A143-094BECC8FBA3}">
      <dgm:prSet/>
      <dgm:spPr/>
      <dgm:t>
        <a:bodyPr/>
        <a:lstStyle/>
        <a:p>
          <a:pPr>
            <a:lnSpc>
              <a:spcPct val="100000"/>
            </a:lnSpc>
            <a:defRPr cap="all"/>
          </a:pPr>
          <a:r>
            <a:rPr lang="en-GB" dirty="0">
              <a:latin typeface="Calibri" panose="020F0502020204030204" pitchFamily="34" charset="0"/>
              <a:cs typeface="Calibri" panose="020F0502020204030204" pitchFamily="34" charset="0"/>
            </a:rPr>
            <a:t>Psychological safety; trust, care and respect</a:t>
          </a:r>
          <a:endParaRPr lang="en-US" dirty="0">
            <a:latin typeface="Calibri" panose="020F0502020204030204" pitchFamily="34" charset="0"/>
            <a:cs typeface="Calibri" panose="020F0502020204030204" pitchFamily="34" charset="0"/>
          </a:endParaRPr>
        </a:p>
      </dgm:t>
    </dgm:pt>
    <dgm:pt modelId="{9CE2A5C9-B0E7-4C46-A222-2696C9CAA117}" type="parTrans" cxnId="{D4FF5422-F7F6-4DAD-990C-E3C79188E4D5}">
      <dgm:prSet/>
      <dgm:spPr/>
      <dgm:t>
        <a:bodyPr/>
        <a:lstStyle/>
        <a:p>
          <a:endParaRPr lang="en-US"/>
        </a:p>
      </dgm:t>
    </dgm:pt>
    <dgm:pt modelId="{B09E3AD8-77AB-4A56-AA00-E885604D1A99}" type="sibTrans" cxnId="{D4FF5422-F7F6-4DAD-990C-E3C79188E4D5}">
      <dgm:prSet/>
      <dgm:spPr/>
      <dgm:t>
        <a:bodyPr/>
        <a:lstStyle/>
        <a:p>
          <a:endParaRPr lang="en-US"/>
        </a:p>
      </dgm:t>
    </dgm:pt>
    <dgm:pt modelId="{14C8A1A0-9940-4B04-A524-085A920B176E}" type="pres">
      <dgm:prSet presAssocID="{7923AC6D-EBE2-432F-92C7-D9F6714FB712}" presName="diagram" presStyleCnt="0">
        <dgm:presLayoutVars>
          <dgm:dir/>
          <dgm:resizeHandles val="exact"/>
        </dgm:presLayoutVars>
      </dgm:prSet>
      <dgm:spPr/>
    </dgm:pt>
    <dgm:pt modelId="{1DD49EB9-A0B0-4F74-A49F-CA377952988E}" type="pres">
      <dgm:prSet presAssocID="{53AC3FE4-4829-416A-B118-73181DCE456C}" presName="node" presStyleLbl="node1" presStyleIdx="0" presStyleCnt="8">
        <dgm:presLayoutVars>
          <dgm:bulletEnabled val="1"/>
        </dgm:presLayoutVars>
      </dgm:prSet>
      <dgm:spPr/>
    </dgm:pt>
    <dgm:pt modelId="{5C39CF49-A765-4F04-B46E-2486FD02EE0A}" type="pres">
      <dgm:prSet presAssocID="{2CC011B8-D7CD-4582-8C4E-2E63794AFD06}" presName="sibTrans" presStyleCnt="0"/>
      <dgm:spPr/>
    </dgm:pt>
    <dgm:pt modelId="{F35CC891-049A-48D3-8AD2-4125DB67A58E}" type="pres">
      <dgm:prSet presAssocID="{5F4DC4E9-11F5-4A76-8284-76305D89E783}" presName="node" presStyleLbl="node1" presStyleIdx="1" presStyleCnt="8">
        <dgm:presLayoutVars>
          <dgm:bulletEnabled val="1"/>
        </dgm:presLayoutVars>
      </dgm:prSet>
      <dgm:spPr/>
    </dgm:pt>
    <dgm:pt modelId="{A5CFB2A7-0F40-4683-A1B6-3FA80E41753A}" type="pres">
      <dgm:prSet presAssocID="{F61F3D8D-EB07-4005-8717-AD107FF66997}" presName="sibTrans" presStyleCnt="0"/>
      <dgm:spPr/>
    </dgm:pt>
    <dgm:pt modelId="{C500ABCF-61D5-4A37-AC7E-B96216CD7FC2}" type="pres">
      <dgm:prSet presAssocID="{3B8483AE-3D63-4A9C-A9A2-28F56F7B2115}" presName="node" presStyleLbl="node1" presStyleIdx="2" presStyleCnt="8">
        <dgm:presLayoutVars>
          <dgm:bulletEnabled val="1"/>
        </dgm:presLayoutVars>
      </dgm:prSet>
      <dgm:spPr/>
    </dgm:pt>
    <dgm:pt modelId="{05A5E216-7834-4944-ADE9-F7B698280B51}" type="pres">
      <dgm:prSet presAssocID="{01DB547B-C042-43C9-9911-AA990C557802}" presName="sibTrans" presStyleCnt="0"/>
      <dgm:spPr/>
    </dgm:pt>
    <dgm:pt modelId="{2E0E2C74-5B68-4BE6-8F39-A8CA6D6A1E29}" type="pres">
      <dgm:prSet presAssocID="{4CD4EE65-E410-4C24-9991-852BEFA8211C}" presName="node" presStyleLbl="node1" presStyleIdx="3" presStyleCnt="8">
        <dgm:presLayoutVars>
          <dgm:bulletEnabled val="1"/>
        </dgm:presLayoutVars>
      </dgm:prSet>
      <dgm:spPr/>
    </dgm:pt>
    <dgm:pt modelId="{08C7BB9D-071B-4C43-A186-C92303C7397C}" type="pres">
      <dgm:prSet presAssocID="{90758176-1BE0-4ECB-A2E4-A7BBE918FBA3}" presName="sibTrans" presStyleCnt="0"/>
      <dgm:spPr/>
    </dgm:pt>
    <dgm:pt modelId="{DDCA1A3B-E548-47EA-8656-3020E08B6595}" type="pres">
      <dgm:prSet presAssocID="{44E363FD-632D-4B5E-AAA8-346E1E0CD22E}" presName="node" presStyleLbl="node1" presStyleIdx="4" presStyleCnt="8">
        <dgm:presLayoutVars>
          <dgm:bulletEnabled val="1"/>
        </dgm:presLayoutVars>
      </dgm:prSet>
      <dgm:spPr/>
    </dgm:pt>
    <dgm:pt modelId="{B92E28B2-7E09-4B3E-96A8-B3A46F9639D3}" type="pres">
      <dgm:prSet presAssocID="{2174939D-E3A2-4145-90E6-187D3FF3401B}" presName="sibTrans" presStyleCnt="0"/>
      <dgm:spPr/>
    </dgm:pt>
    <dgm:pt modelId="{2153DFB6-11A6-4E58-8578-5B109D5AB530}" type="pres">
      <dgm:prSet presAssocID="{F2236BE4-32FE-4967-B55D-BE9852EEB69B}" presName="node" presStyleLbl="node1" presStyleIdx="5" presStyleCnt="8">
        <dgm:presLayoutVars>
          <dgm:bulletEnabled val="1"/>
        </dgm:presLayoutVars>
      </dgm:prSet>
      <dgm:spPr/>
    </dgm:pt>
    <dgm:pt modelId="{0B41600F-4448-4792-9721-5971A1A152C3}" type="pres">
      <dgm:prSet presAssocID="{8A88572F-D2DC-426F-B0E1-74B0F9CB8389}" presName="sibTrans" presStyleCnt="0"/>
      <dgm:spPr/>
    </dgm:pt>
    <dgm:pt modelId="{C3486029-6FE3-4D04-A1EB-8EE391537822}" type="pres">
      <dgm:prSet presAssocID="{FABFEBD8-4CB7-4062-A990-488E15A90C0A}" presName="node" presStyleLbl="node1" presStyleIdx="6" presStyleCnt="8">
        <dgm:presLayoutVars>
          <dgm:bulletEnabled val="1"/>
        </dgm:presLayoutVars>
      </dgm:prSet>
      <dgm:spPr/>
    </dgm:pt>
    <dgm:pt modelId="{FE5B9995-6DF8-47EA-96B9-098DEBB88F53}" type="pres">
      <dgm:prSet presAssocID="{1337E495-0092-45E1-BC3C-53DA1BE323BF}" presName="sibTrans" presStyleCnt="0"/>
      <dgm:spPr/>
    </dgm:pt>
    <dgm:pt modelId="{CEE880DB-B662-45E7-BEDA-F820C073DB0A}" type="pres">
      <dgm:prSet presAssocID="{8E75E96B-10E2-471C-A143-094BECC8FBA3}" presName="node" presStyleLbl="node1" presStyleIdx="7" presStyleCnt="8">
        <dgm:presLayoutVars>
          <dgm:bulletEnabled val="1"/>
        </dgm:presLayoutVars>
      </dgm:prSet>
      <dgm:spPr/>
    </dgm:pt>
  </dgm:ptLst>
  <dgm:cxnLst>
    <dgm:cxn modelId="{3285C503-DCDD-405D-9B25-8DCCF96D6FBF}" type="presOf" srcId="{5F4DC4E9-11F5-4A76-8284-76305D89E783}" destId="{F35CC891-049A-48D3-8AD2-4125DB67A58E}" srcOrd="0" destOrd="0" presId="urn:microsoft.com/office/officeart/2005/8/layout/default"/>
    <dgm:cxn modelId="{CC354204-62E1-4043-8161-C32DE6E8A559}" srcId="{7923AC6D-EBE2-432F-92C7-D9F6714FB712}" destId="{F2236BE4-32FE-4967-B55D-BE9852EEB69B}" srcOrd="5" destOrd="0" parTransId="{38224EE5-A697-4D1B-B79D-7DEC5351F2EE}" sibTransId="{8A88572F-D2DC-426F-B0E1-74B0F9CB8389}"/>
    <dgm:cxn modelId="{99178A10-0A1D-4CAC-A265-18205A230ED6}" srcId="{7923AC6D-EBE2-432F-92C7-D9F6714FB712}" destId="{53AC3FE4-4829-416A-B118-73181DCE456C}" srcOrd="0" destOrd="0" parTransId="{2D7D2F87-1331-4713-B7E9-2C707BA41B58}" sibTransId="{2CC011B8-D7CD-4582-8C4E-2E63794AFD06}"/>
    <dgm:cxn modelId="{FDB3881B-9C06-417F-B3F4-F5BEC3F72126}" srcId="{7923AC6D-EBE2-432F-92C7-D9F6714FB712}" destId="{FABFEBD8-4CB7-4062-A990-488E15A90C0A}" srcOrd="6" destOrd="0" parTransId="{3B1E85C1-B5BB-4CDE-A087-52E9BEFE9A38}" sibTransId="{1337E495-0092-45E1-BC3C-53DA1BE323BF}"/>
    <dgm:cxn modelId="{D4FF5422-F7F6-4DAD-990C-E3C79188E4D5}" srcId="{7923AC6D-EBE2-432F-92C7-D9F6714FB712}" destId="{8E75E96B-10E2-471C-A143-094BECC8FBA3}" srcOrd="7" destOrd="0" parTransId="{9CE2A5C9-B0E7-4C46-A222-2696C9CAA117}" sibTransId="{B09E3AD8-77AB-4A56-AA00-E885604D1A99}"/>
    <dgm:cxn modelId="{DF399544-5602-4533-B748-D3B5AB01F191}" type="presOf" srcId="{53AC3FE4-4829-416A-B118-73181DCE456C}" destId="{1DD49EB9-A0B0-4F74-A49F-CA377952988E}" srcOrd="0" destOrd="0" presId="urn:microsoft.com/office/officeart/2005/8/layout/default"/>
    <dgm:cxn modelId="{8FFCB848-AA36-4494-8EC5-640D6451985F}" type="presOf" srcId="{8E75E96B-10E2-471C-A143-094BECC8FBA3}" destId="{CEE880DB-B662-45E7-BEDA-F820C073DB0A}" srcOrd="0" destOrd="0" presId="urn:microsoft.com/office/officeart/2005/8/layout/default"/>
    <dgm:cxn modelId="{2167004D-CBB4-4C4B-9929-3B626CD98E88}" srcId="{7923AC6D-EBE2-432F-92C7-D9F6714FB712}" destId="{44E363FD-632D-4B5E-AAA8-346E1E0CD22E}" srcOrd="4" destOrd="0" parTransId="{ADEF75E1-A64D-4BD3-87AD-D9034A33A34B}" sibTransId="{2174939D-E3A2-4145-90E6-187D3FF3401B}"/>
    <dgm:cxn modelId="{746C864E-1D5D-4D5C-B2D2-8676673F71F1}" type="presOf" srcId="{4CD4EE65-E410-4C24-9991-852BEFA8211C}" destId="{2E0E2C74-5B68-4BE6-8F39-A8CA6D6A1E29}" srcOrd="0" destOrd="0" presId="urn:microsoft.com/office/officeart/2005/8/layout/default"/>
    <dgm:cxn modelId="{95CA678E-8239-4F01-B692-6C3CF4B71A3E}" type="presOf" srcId="{F2236BE4-32FE-4967-B55D-BE9852EEB69B}" destId="{2153DFB6-11A6-4E58-8578-5B109D5AB530}" srcOrd="0" destOrd="0" presId="urn:microsoft.com/office/officeart/2005/8/layout/default"/>
    <dgm:cxn modelId="{708E798F-5396-4EC3-9402-7271F640CA2C}" type="presOf" srcId="{FABFEBD8-4CB7-4062-A990-488E15A90C0A}" destId="{C3486029-6FE3-4D04-A1EB-8EE391537822}" srcOrd="0" destOrd="0" presId="urn:microsoft.com/office/officeart/2005/8/layout/default"/>
    <dgm:cxn modelId="{79963F92-9DC3-441D-907E-666F795D3C41}" type="presOf" srcId="{3B8483AE-3D63-4A9C-A9A2-28F56F7B2115}" destId="{C500ABCF-61D5-4A37-AC7E-B96216CD7FC2}" srcOrd="0" destOrd="0" presId="urn:microsoft.com/office/officeart/2005/8/layout/default"/>
    <dgm:cxn modelId="{2B3A37A5-3740-4242-8CCD-387E5EE731EF}" srcId="{7923AC6D-EBE2-432F-92C7-D9F6714FB712}" destId="{4CD4EE65-E410-4C24-9991-852BEFA8211C}" srcOrd="3" destOrd="0" parTransId="{B121F34B-DF63-4A35-936C-63D513E35E3F}" sibTransId="{90758176-1BE0-4ECB-A2E4-A7BBE918FBA3}"/>
    <dgm:cxn modelId="{42642AA9-510A-49DC-9113-56EDFD56B485}" type="presOf" srcId="{44E363FD-632D-4B5E-AAA8-346E1E0CD22E}" destId="{DDCA1A3B-E548-47EA-8656-3020E08B6595}" srcOrd="0" destOrd="0" presId="urn:microsoft.com/office/officeart/2005/8/layout/default"/>
    <dgm:cxn modelId="{71015BCD-FDB6-4B77-9664-2D9E1B86DBAE}" srcId="{7923AC6D-EBE2-432F-92C7-D9F6714FB712}" destId="{5F4DC4E9-11F5-4A76-8284-76305D89E783}" srcOrd="1" destOrd="0" parTransId="{166C511B-3EC1-4EB2-A195-34C36E475F82}" sibTransId="{F61F3D8D-EB07-4005-8717-AD107FF66997}"/>
    <dgm:cxn modelId="{C42511D0-78C1-485B-9157-C4032B7A1339}" type="presOf" srcId="{7923AC6D-EBE2-432F-92C7-D9F6714FB712}" destId="{14C8A1A0-9940-4B04-A524-085A920B176E}" srcOrd="0" destOrd="0" presId="urn:microsoft.com/office/officeart/2005/8/layout/default"/>
    <dgm:cxn modelId="{8364C5F5-77ED-425A-B8CA-D81F87505697}" srcId="{7923AC6D-EBE2-432F-92C7-D9F6714FB712}" destId="{3B8483AE-3D63-4A9C-A9A2-28F56F7B2115}" srcOrd="2" destOrd="0" parTransId="{AC3DD7DF-1EDF-49FE-A9B9-14476AF7B3D0}" sibTransId="{01DB547B-C042-43C9-9911-AA990C557802}"/>
    <dgm:cxn modelId="{00DA44B1-76DE-4957-AA1B-C6A7DB11AD53}" type="presParOf" srcId="{14C8A1A0-9940-4B04-A524-085A920B176E}" destId="{1DD49EB9-A0B0-4F74-A49F-CA377952988E}" srcOrd="0" destOrd="0" presId="urn:microsoft.com/office/officeart/2005/8/layout/default"/>
    <dgm:cxn modelId="{B39BE107-64E1-437C-8260-90933EA937F3}" type="presParOf" srcId="{14C8A1A0-9940-4B04-A524-085A920B176E}" destId="{5C39CF49-A765-4F04-B46E-2486FD02EE0A}" srcOrd="1" destOrd="0" presId="urn:microsoft.com/office/officeart/2005/8/layout/default"/>
    <dgm:cxn modelId="{77AAF147-7472-4DDC-9858-DA00EE5F6926}" type="presParOf" srcId="{14C8A1A0-9940-4B04-A524-085A920B176E}" destId="{F35CC891-049A-48D3-8AD2-4125DB67A58E}" srcOrd="2" destOrd="0" presId="urn:microsoft.com/office/officeart/2005/8/layout/default"/>
    <dgm:cxn modelId="{327F114A-9C55-4666-B582-408610252DE4}" type="presParOf" srcId="{14C8A1A0-9940-4B04-A524-085A920B176E}" destId="{A5CFB2A7-0F40-4683-A1B6-3FA80E41753A}" srcOrd="3" destOrd="0" presId="urn:microsoft.com/office/officeart/2005/8/layout/default"/>
    <dgm:cxn modelId="{57DAF3DC-FD7D-484C-84CD-385156E419BB}" type="presParOf" srcId="{14C8A1A0-9940-4B04-A524-085A920B176E}" destId="{C500ABCF-61D5-4A37-AC7E-B96216CD7FC2}" srcOrd="4" destOrd="0" presId="urn:microsoft.com/office/officeart/2005/8/layout/default"/>
    <dgm:cxn modelId="{93FE5500-DCBF-4F10-B53D-3648E393AE0A}" type="presParOf" srcId="{14C8A1A0-9940-4B04-A524-085A920B176E}" destId="{05A5E216-7834-4944-ADE9-F7B698280B51}" srcOrd="5" destOrd="0" presId="urn:microsoft.com/office/officeart/2005/8/layout/default"/>
    <dgm:cxn modelId="{5E39D67C-20D2-43F7-97D5-1CE912A24C87}" type="presParOf" srcId="{14C8A1A0-9940-4B04-A524-085A920B176E}" destId="{2E0E2C74-5B68-4BE6-8F39-A8CA6D6A1E29}" srcOrd="6" destOrd="0" presId="urn:microsoft.com/office/officeart/2005/8/layout/default"/>
    <dgm:cxn modelId="{60E4F36B-7A36-42D3-B366-5CAF00BF9B00}" type="presParOf" srcId="{14C8A1A0-9940-4B04-A524-085A920B176E}" destId="{08C7BB9D-071B-4C43-A186-C92303C7397C}" srcOrd="7" destOrd="0" presId="urn:microsoft.com/office/officeart/2005/8/layout/default"/>
    <dgm:cxn modelId="{0A39CF4A-71E2-46BD-9E6E-C5BDEBD67B2D}" type="presParOf" srcId="{14C8A1A0-9940-4B04-A524-085A920B176E}" destId="{DDCA1A3B-E548-47EA-8656-3020E08B6595}" srcOrd="8" destOrd="0" presId="urn:microsoft.com/office/officeart/2005/8/layout/default"/>
    <dgm:cxn modelId="{C2A87EA5-B903-4B1C-B7D0-2722E7E20136}" type="presParOf" srcId="{14C8A1A0-9940-4B04-A524-085A920B176E}" destId="{B92E28B2-7E09-4B3E-96A8-B3A46F9639D3}" srcOrd="9" destOrd="0" presId="urn:microsoft.com/office/officeart/2005/8/layout/default"/>
    <dgm:cxn modelId="{16AC39D5-C3B3-4C11-BF43-194B0F9A458F}" type="presParOf" srcId="{14C8A1A0-9940-4B04-A524-085A920B176E}" destId="{2153DFB6-11A6-4E58-8578-5B109D5AB530}" srcOrd="10" destOrd="0" presId="urn:microsoft.com/office/officeart/2005/8/layout/default"/>
    <dgm:cxn modelId="{B49B5D71-F959-4313-921E-BFFC374AC0E8}" type="presParOf" srcId="{14C8A1A0-9940-4B04-A524-085A920B176E}" destId="{0B41600F-4448-4792-9721-5971A1A152C3}" srcOrd="11" destOrd="0" presId="urn:microsoft.com/office/officeart/2005/8/layout/default"/>
    <dgm:cxn modelId="{42B7B5C1-48EA-43E4-BF89-137CD48693F8}" type="presParOf" srcId="{14C8A1A0-9940-4B04-A524-085A920B176E}" destId="{C3486029-6FE3-4D04-A1EB-8EE391537822}" srcOrd="12" destOrd="0" presId="urn:microsoft.com/office/officeart/2005/8/layout/default"/>
    <dgm:cxn modelId="{333B830D-D3AC-4F82-BDFA-E828F8C81360}" type="presParOf" srcId="{14C8A1A0-9940-4B04-A524-085A920B176E}" destId="{FE5B9995-6DF8-47EA-96B9-098DEBB88F53}" srcOrd="13" destOrd="0" presId="urn:microsoft.com/office/officeart/2005/8/layout/default"/>
    <dgm:cxn modelId="{F56D3F17-67BA-49A5-BE16-2E80F6C58DF9}" type="presParOf" srcId="{14C8A1A0-9940-4B04-A524-085A920B176E}" destId="{CEE880DB-B662-45E7-BEDA-F820C073DB0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49EB9-A0B0-4F74-A49F-CA377952988E}">
      <dsp:nvSpPr>
        <dsp:cNvPr id="0" name=""/>
        <dsp:cNvSpPr/>
      </dsp:nvSpPr>
      <dsp:spPr>
        <a:xfrm>
          <a:off x="2902" y="295883"/>
          <a:ext cx="2302370" cy="138142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Leadership that reinforces learning</a:t>
          </a:r>
          <a:endParaRPr lang="en-US" sz="2100" kern="1200" dirty="0">
            <a:latin typeface="Calibri" panose="020F0502020204030204" pitchFamily="34" charset="0"/>
            <a:cs typeface="Calibri" panose="020F0502020204030204" pitchFamily="34" charset="0"/>
          </a:endParaRPr>
        </a:p>
      </dsp:txBody>
      <dsp:txXfrm>
        <a:off x="2902" y="295883"/>
        <a:ext cx="2302370" cy="1381422"/>
      </dsp:txXfrm>
    </dsp:sp>
    <dsp:sp modelId="{F35CC891-049A-48D3-8AD2-4125DB67A58E}">
      <dsp:nvSpPr>
        <dsp:cNvPr id="0" name=""/>
        <dsp:cNvSpPr/>
      </dsp:nvSpPr>
      <dsp:spPr>
        <a:xfrm>
          <a:off x="2535510" y="295883"/>
          <a:ext cx="2302370" cy="138142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Supportive learning environment</a:t>
          </a:r>
          <a:endParaRPr lang="en-US" sz="2100" kern="1200" dirty="0">
            <a:latin typeface="Calibri" panose="020F0502020204030204" pitchFamily="34" charset="0"/>
            <a:cs typeface="Calibri" panose="020F0502020204030204" pitchFamily="34" charset="0"/>
          </a:endParaRPr>
        </a:p>
      </dsp:txBody>
      <dsp:txXfrm>
        <a:off x="2535510" y="295883"/>
        <a:ext cx="2302370" cy="1381422"/>
      </dsp:txXfrm>
    </dsp:sp>
    <dsp:sp modelId="{C500ABCF-61D5-4A37-AC7E-B96216CD7FC2}">
      <dsp:nvSpPr>
        <dsp:cNvPr id="0" name=""/>
        <dsp:cNvSpPr/>
      </dsp:nvSpPr>
      <dsp:spPr>
        <a:xfrm>
          <a:off x="5068118" y="295883"/>
          <a:ext cx="2302370" cy="138142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Openness to new ideas</a:t>
          </a:r>
          <a:endParaRPr lang="en-US" sz="2100" kern="1200" dirty="0">
            <a:latin typeface="Calibri" panose="020F0502020204030204" pitchFamily="34" charset="0"/>
            <a:cs typeface="Calibri" panose="020F0502020204030204" pitchFamily="34" charset="0"/>
          </a:endParaRPr>
        </a:p>
      </dsp:txBody>
      <dsp:txXfrm>
        <a:off x="5068118" y="295883"/>
        <a:ext cx="2302370" cy="1381422"/>
      </dsp:txXfrm>
    </dsp:sp>
    <dsp:sp modelId="{2E0E2C74-5B68-4BE6-8F39-A8CA6D6A1E29}">
      <dsp:nvSpPr>
        <dsp:cNvPr id="0" name=""/>
        <dsp:cNvSpPr/>
      </dsp:nvSpPr>
      <dsp:spPr>
        <a:xfrm>
          <a:off x="7600725" y="295883"/>
          <a:ext cx="2302370" cy="138142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Learning that is job-embedded</a:t>
          </a:r>
          <a:endParaRPr lang="en-US" sz="2100" kern="1200" dirty="0">
            <a:latin typeface="Calibri" panose="020F0502020204030204" pitchFamily="34" charset="0"/>
            <a:cs typeface="Calibri" panose="020F0502020204030204" pitchFamily="34" charset="0"/>
          </a:endParaRPr>
        </a:p>
      </dsp:txBody>
      <dsp:txXfrm>
        <a:off x="7600725" y="295883"/>
        <a:ext cx="2302370" cy="1381422"/>
      </dsp:txXfrm>
    </dsp:sp>
    <dsp:sp modelId="{DDCA1A3B-E548-47EA-8656-3020E08B6595}">
      <dsp:nvSpPr>
        <dsp:cNvPr id="0" name=""/>
        <dsp:cNvSpPr/>
      </dsp:nvSpPr>
      <dsp:spPr>
        <a:xfrm>
          <a:off x="2902" y="1907543"/>
          <a:ext cx="2302370" cy="138142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Time for reflection</a:t>
          </a:r>
          <a:endParaRPr lang="en-US" sz="2100" kern="1200" dirty="0">
            <a:latin typeface="Calibri" panose="020F0502020204030204" pitchFamily="34" charset="0"/>
            <a:cs typeface="Calibri" panose="020F0502020204030204" pitchFamily="34" charset="0"/>
          </a:endParaRPr>
        </a:p>
      </dsp:txBody>
      <dsp:txXfrm>
        <a:off x="2902" y="1907543"/>
        <a:ext cx="2302370" cy="1381422"/>
      </dsp:txXfrm>
    </dsp:sp>
    <dsp:sp modelId="{2153DFB6-11A6-4E58-8578-5B109D5AB530}">
      <dsp:nvSpPr>
        <dsp:cNvPr id="0" name=""/>
        <dsp:cNvSpPr/>
      </dsp:nvSpPr>
      <dsp:spPr>
        <a:xfrm>
          <a:off x="2535510" y="1907543"/>
          <a:ext cx="2302370" cy="138142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Collaboration</a:t>
          </a:r>
          <a:endParaRPr lang="en-US" sz="2100" kern="1200" dirty="0">
            <a:latin typeface="Calibri" panose="020F0502020204030204" pitchFamily="34" charset="0"/>
            <a:cs typeface="Calibri" panose="020F0502020204030204" pitchFamily="34" charset="0"/>
          </a:endParaRPr>
        </a:p>
      </dsp:txBody>
      <dsp:txXfrm>
        <a:off x="2535510" y="1907543"/>
        <a:ext cx="2302370" cy="1381422"/>
      </dsp:txXfrm>
    </dsp:sp>
    <dsp:sp modelId="{C3486029-6FE3-4D04-A1EB-8EE391537822}">
      <dsp:nvSpPr>
        <dsp:cNvPr id="0" name=""/>
        <dsp:cNvSpPr/>
      </dsp:nvSpPr>
      <dsp:spPr>
        <a:xfrm>
          <a:off x="5068118" y="1907543"/>
          <a:ext cx="2302370" cy="138142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Monitoring and assessing</a:t>
          </a:r>
          <a:endParaRPr lang="en-US" sz="2100" kern="1200" dirty="0">
            <a:latin typeface="Calibri" panose="020F0502020204030204" pitchFamily="34" charset="0"/>
            <a:cs typeface="Calibri" panose="020F0502020204030204" pitchFamily="34" charset="0"/>
          </a:endParaRPr>
        </a:p>
      </dsp:txBody>
      <dsp:txXfrm>
        <a:off x="5068118" y="1907543"/>
        <a:ext cx="2302370" cy="1381422"/>
      </dsp:txXfrm>
    </dsp:sp>
    <dsp:sp modelId="{CEE880DB-B662-45E7-BEDA-F820C073DB0A}">
      <dsp:nvSpPr>
        <dsp:cNvPr id="0" name=""/>
        <dsp:cNvSpPr/>
      </dsp:nvSpPr>
      <dsp:spPr>
        <a:xfrm>
          <a:off x="7600725" y="1907543"/>
          <a:ext cx="2302370" cy="138142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Psychological safety; trust, care and respect</a:t>
          </a:r>
          <a:endParaRPr lang="en-US" sz="2100" kern="1200" dirty="0">
            <a:latin typeface="Calibri" panose="020F0502020204030204" pitchFamily="34" charset="0"/>
            <a:cs typeface="Calibri" panose="020F0502020204030204" pitchFamily="34" charset="0"/>
          </a:endParaRPr>
        </a:p>
      </dsp:txBody>
      <dsp:txXfrm>
        <a:off x="7600725" y="1907543"/>
        <a:ext cx="2302370" cy="138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D8ABF-E7A4-4026-BF79-BA7F24450F93}" type="datetimeFigureOut">
              <a:rPr lang="en-MT" smtClean="0"/>
              <a:t>06/25/2024</a:t>
            </a:fld>
            <a:endParaRPr lang="en-M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EE116-65C2-4903-8BF5-3E2A1A972262}" type="slidenum">
              <a:rPr lang="en-MT" smtClean="0"/>
              <a:t>‹#›</a:t>
            </a:fld>
            <a:endParaRPr lang="en-MT"/>
          </a:p>
        </p:txBody>
      </p:sp>
    </p:spTree>
    <p:extLst>
      <p:ext uri="{BB962C8B-B14F-4D97-AF65-F5344CB8AC3E}">
        <p14:creationId xmlns:p14="http://schemas.microsoft.com/office/powerpoint/2010/main" val="418832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470EE116-65C2-4903-8BF5-3E2A1A972262}" type="slidenum">
              <a:rPr lang="en-MT" smtClean="0"/>
              <a:t>14</a:t>
            </a:fld>
            <a:endParaRPr lang="en-MT"/>
          </a:p>
        </p:txBody>
      </p:sp>
    </p:spTree>
    <p:extLst>
      <p:ext uri="{BB962C8B-B14F-4D97-AF65-F5344CB8AC3E}">
        <p14:creationId xmlns:p14="http://schemas.microsoft.com/office/powerpoint/2010/main" val="356024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33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64CFB3AA-9897-9E4A-D0C7-192EB2325716}"/>
              </a:ext>
            </a:extLst>
          </p:cNvPr>
          <p:cNvSpPr>
            <a:spLocks noGrp="1"/>
          </p:cNvSpPr>
          <p:nvPr>
            <p:ph type="body" sz="quarter" idx="10" hasCustomPrompt="1"/>
          </p:nvPr>
        </p:nvSpPr>
        <p:spPr>
          <a:xfrm>
            <a:off x="423360" y="1046347"/>
            <a:ext cx="6730973" cy="841681"/>
          </a:xfrm>
          <a:prstGeom prst="rect">
            <a:avLst/>
          </a:prstGeom>
        </p:spPr>
        <p:txBody>
          <a:bodyPr/>
          <a:lstStyle>
            <a:lvl1pPr marL="0" indent="0">
              <a:lnSpc>
                <a:spcPct val="100000"/>
              </a:lnSpc>
              <a:buFontTx/>
              <a:buNone/>
              <a:defRPr sz="4500" b="1" i="0" baseline="0">
                <a:solidFill>
                  <a:srgbClr val="FF7558"/>
                </a:solidFill>
                <a:latin typeface="Arial MT Pro" panose="020B0502020202020204" pitchFamily="34" charset="-18"/>
              </a:defRPr>
            </a:lvl1pPr>
            <a:lvl2pPr marL="457200" indent="0">
              <a:lnSpc>
                <a:spcPct val="100000"/>
              </a:lnSpc>
              <a:buFontTx/>
              <a:buNone/>
              <a:defRPr sz="4000" baseline="0">
                <a:solidFill>
                  <a:srgbClr val="034EA2"/>
                </a:solidFill>
                <a:latin typeface="Open Sans Extrabold" panose="020B0906030804020204" pitchFamily="34" charset="0"/>
              </a:defRPr>
            </a:lvl2pPr>
            <a:lvl3pPr marL="914400" indent="0">
              <a:lnSpc>
                <a:spcPct val="100000"/>
              </a:lnSpc>
              <a:buFontTx/>
              <a:buNone/>
              <a:defRPr sz="4000" baseline="0">
                <a:solidFill>
                  <a:srgbClr val="034EA2"/>
                </a:solidFill>
                <a:latin typeface="Open Sans Extrabold" panose="020B0906030804020204" pitchFamily="34" charset="0"/>
              </a:defRPr>
            </a:lvl3pPr>
            <a:lvl4pPr marL="1371600" indent="0">
              <a:lnSpc>
                <a:spcPct val="100000"/>
              </a:lnSpc>
              <a:buFontTx/>
              <a:buNone/>
              <a:defRPr sz="4000" baseline="0">
                <a:solidFill>
                  <a:srgbClr val="034EA2"/>
                </a:solidFill>
                <a:latin typeface="Open Sans Extrabold" panose="020B0906030804020204" pitchFamily="34" charset="0"/>
              </a:defRPr>
            </a:lvl4pPr>
            <a:lvl5pPr marL="1828800" indent="0">
              <a:lnSpc>
                <a:spcPct val="100000"/>
              </a:lnSpc>
              <a:buFontTx/>
              <a:buNone/>
              <a:defRPr sz="4000" baseline="0">
                <a:solidFill>
                  <a:srgbClr val="034EA2"/>
                </a:solidFill>
                <a:latin typeface="Open Sans Extrabold" panose="020B0906030804020204" pitchFamily="34" charset="0"/>
              </a:defRPr>
            </a:lvl5pPr>
          </a:lstStyle>
          <a:p>
            <a:pPr lvl="0"/>
            <a:r>
              <a:rPr lang="cs-CZ" dirty="0" err="1"/>
              <a:t>Prezentation</a:t>
            </a:r>
            <a:endParaRPr lang="cs-CZ" dirty="0"/>
          </a:p>
        </p:txBody>
      </p:sp>
      <p:sp>
        <p:nvSpPr>
          <p:cNvPr id="2" name="Zástupný text 2">
            <a:extLst>
              <a:ext uri="{FF2B5EF4-FFF2-40B4-BE49-F238E27FC236}">
                <a16:creationId xmlns:a16="http://schemas.microsoft.com/office/drawing/2014/main" id="{F164E9C4-849E-F3A5-3011-F107B5B4F186}"/>
              </a:ext>
            </a:extLst>
          </p:cNvPr>
          <p:cNvSpPr>
            <a:spLocks noGrp="1"/>
          </p:cNvSpPr>
          <p:nvPr>
            <p:ph type="body" sz="quarter" idx="11" hasCustomPrompt="1"/>
          </p:nvPr>
        </p:nvSpPr>
        <p:spPr>
          <a:xfrm>
            <a:off x="423360" y="3962400"/>
            <a:ext cx="6443107" cy="1248082"/>
          </a:xfrm>
          <a:prstGeom prst="rect">
            <a:avLst/>
          </a:prstGeom>
        </p:spPr>
        <p:txBody>
          <a:bodyPr/>
          <a:lstStyle>
            <a:lvl1pPr marL="0" indent="0">
              <a:lnSpc>
                <a:spcPct val="100000"/>
              </a:lnSpc>
              <a:buFontTx/>
              <a:buNone/>
              <a:defRPr sz="3500" b="1" i="0" baseline="0">
                <a:solidFill>
                  <a:srgbClr val="004680"/>
                </a:solidFill>
                <a:latin typeface="Arial MT Pro" panose="020B0502020202020204" pitchFamily="34" charset="-18"/>
              </a:defRPr>
            </a:lvl1pPr>
            <a:lvl2pPr marL="457200" indent="0">
              <a:lnSpc>
                <a:spcPct val="100000"/>
              </a:lnSpc>
              <a:buFontTx/>
              <a:buNone/>
              <a:defRPr sz="4000" baseline="0">
                <a:solidFill>
                  <a:srgbClr val="034EA2"/>
                </a:solidFill>
                <a:latin typeface="Open Sans Extrabold" panose="020B0906030804020204" pitchFamily="34" charset="0"/>
              </a:defRPr>
            </a:lvl2pPr>
            <a:lvl3pPr marL="914400" indent="0">
              <a:lnSpc>
                <a:spcPct val="100000"/>
              </a:lnSpc>
              <a:buFontTx/>
              <a:buNone/>
              <a:defRPr sz="4000" baseline="0">
                <a:solidFill>
                  <a:srgbClr val="034EA2"/>
                </a:solidFill>
                <a:latin typeface="Open Sans Extrabold" panose="020B0906030804020204" pitchFamily="34" charset="0"/>
              </a:defRPr>
            </a:lvl3pPr>
            <a:lvl4pPr marL="1371600" indent="0">
              <a:lnSpc>
                <a:spcPct val="100000"/>
              </a:lnSpc>
              <a:buFontTx/>
              <a:buNone/>
              <a:defRPr sz="4000" baseline="0">
                <a:solidFill>
                  <a:srgbClr val="034EA2"/>
                </a:solidFill>
                <a:latin typeface="Open Sans Extrabold" panose="020B0906030804020204" pitchFamily="34" charset="0"/>
              </a:defRPr>
            </a:lvl4pPr>
            <a:lvl5pPr marL="1828800" indent="0">
              <a:lnSpc>
                <a:spcPct val="100000"/>
              </a:lnSpc>
              <a:buFontTx/>
              <a:buNone/>
              <a:defRPr sz="4000" baseline="0">
                <a:solidFill>
                  <a:srgbClr val="034EA2"/>
                </a:solidFill>
                <a:latin typeface="Open Sans Extrabold" panose="020B0906030804020204" pitchFamily="34" charset="0"/>
              </a:defRPr>
            </a:lvl5pPr>
          </a:lstStyle>
          <a:p>
            <a:pPr lvl="0"/>
            <a:r>
              <a:rPr lang="cs-CZ" dirty="0"/>
              <a:t>Name</a:t>
            </a:r>
          </a:p>
        </p:txBody>
      </p:sp>
    </p:spTree>
    <p:extLst>
      <p:ext uri="{BB962C8B-B14F-4D97-AF65-F5344CB8AC3E}">
        <p14:creationId xmlns:p14="http://schemas.microsoft.com/office/powerpoint/2010/main" val="410315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Zástupný text 2">
            <a:extLst>
              <a:ext uri="{FF2B5EF4-FFF2-40B4-BE49-F238E27FC236}">
                <a16:creationId xmlns:a16="http://schemas.microsoft.com/office/drawing/2014/main" id="{9453C23D-3552-99E8-4913-37583565A012}"/>
              </a:ext>
            </a:extLst>
          </p:cNvPr>
          <p:cNvSpPr>
            <a:spLocks noGrp="1"/>
          </p:cNvSpPr>
          <p:nvPr>
            <p:ph type="body" sz="quarter" idx="10" hasCustomPrompt="1"/>
          </p:nvPr>
        </p:nvSpPr>
        <p:spPr>
          <a:xfrm>
            <a:off x="423360" y="1046347"/>
            <a:ext cx="8508973" cy="5151253"/>
          </a:xfrm>
          <a:prstGeom prst="rect">
            <a:avLst/>
          </a:prstGeom>
        </p:spPr>
        <p:txBody>
          <a:bodyPr/>
          <a:lstStyle>
            <a:lvl1pPr marL="0" indent="0">
              <a:lnSpc>
                <a:spcPct val="100000"/>
              </a:lnSpc>
              <a:buFontTx/>
              <a:buNone/>
              <a:defRPr sz="4000" b="1" i="0" baseline="0">
                <a:solidFill>
                  <a:srgbClr val="FF7558"/>
                </a:solidFill>
                <a:latin typeface="Arial MT Pro" panose="020B0502020202020204" pitchFamily="34" charset="-18"/>
              </a:defRPr>
            </a:lvl1pPr>
            <a:lvl2pPr marL="457200" indent="0">
              <a:lnSpc>
                <a:spcPct val="100000"/>
              </a:lnSpc>
              <a:buFontTx/>
              <a:buNone/>
              <a:defRPr sz="4000" baseline="0">
                <a:solidFill>
                  <a:srgbClr val="034EA2"/>
                </a:solidFill>
                <a:latin typeface="Open Sans Extrabold" panose="020B0906030804020204" pitchFamily="34" charset="0"/>
              </a:defRPr>
            </a:lvl2pPr>
            <a:lvl3pPr marL="914400" indent="0">
              <a:lnSpc>
                <a:spcPct val="100000"/>
              </a:lnSpc>
              <a:buFontTx/>
              <a:buNone/>
              <a:defRPr sz="4000" baseline="0">
                <a:solidFill>
                  <a:srgbClr val="034EA2"/>
                </a:solidFill>
                <a:latin typeface="Open Sans Extrabold" panose="020B0906030804020204" pitchFamily="34" charset="0"/>
              </a:defRPr>
            </a:lvl3pPr>
            <a:lvl4pPr marL="1371600" indent="0">
              <a:lnSpc>
                <a:spcPct val="100000"/>
              </a:lnSpc>
              <a:buFontTx/>
              <a:buNone/>
              <a:defRPr sz="4000" baseline="0">
                <a:solidFill>
                  <a:srgbClr val="034EA2"/>
                </a:solidFill>
                <a:latin typeface="Open Sans Extrabold" panose="020B0906030804020204" pitchFamily="34" charset="0"/>
              </a:defRPr>
            </a:lvl4pPr>
            <a:lvl5pPr marL="1828800" indent="0">
              <a:lnSpc>
                <a:spcPct val="100000"/>
              </a:lnSpc>
              <a:buFontTx/>
              <a:buNone/>
              <a:defRPr sz="4000" baseline="0">
                <a:solidFill>
                  <a:srgbClr val="034EA2"/>
                </a:solidFill>
                <a:latin typeface="Open Sans Extrabold" panose="020B0906030804020204" pitchFamily="34" charset="0"/>
              </a:defRPr>
            </a:lvl5pPr>
          </a:lstStyle>
          <a:p>
            <a:pPr lvl="0"/>
            <a:r>
              <a:rPr lang="cs-CZ" dirty="0" err="1"/>
              <a:t>Lorem</a:t>
            </a:r>
            <a:r>
              <a:rPr lang="cs-CZ" dirty="0"/>
              <a:t> </a:t>
            </a:r>
            <a:r>
              <a:rPr lang="cs-CZ" dirty="0" err="1"/>
              <a:t>Ipsum</a:t>
            </a:r>
            <a:endParaRPr lang="cs-CZ" dirty="0"/>
          </a:p>
        </p:txBody>
      </p:sp>
    </p:spTree>
    <p:extLst>
      <p:ext uri="{BB962C8B-B14F-4D97-AF65-F5344CB8AC3E}">
        <p14:creationId xmlns:p14="http://schemas.microsoft.com/office/powerpoint/2010/main" val="32893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ECC7-523F-0F34-2A8F-425DB84BD923}"/>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C32F6ECA-0402-74D6-4DC7-23CF58C0F6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AE8B7B7E-8518-CB51-1444-815B4A7E3FA7}"/>
              </a:ext>
            </a:extLst>
          </p:cNvPr>
          <p:cNvSpPr>
            <a:spLocks noGrp="1"/>
          </p:cNvSpPr>
          <p:nvPr>
            <p:ph type="dt" sz="half" idx="10"/>
          </p:nvPr>
        </p:nvSpPr>
        <p:spPr/>
        <p:txBody>
          <a:bodyPr/>
          <a:lstStyle/>
          <a:p>
            <a:fld id="{17F59538-5BD7-A148-A5F0-90E0E102D2FA}" type="datetimeFigureOut">
              <a:rPr lang="en-MT" smtClean="0"/>
              <a:t>06/25/2024</a:t>
            </a:fld>
            <a:endParaRPr lang="en-MT"/>
          </a:p>
        </p:txBody>
      </p:sp>
      <p:sp>
        <p:nvSpPr>
          <p:cNvPr id="5" name="Footer Placeholder 4">
            <a:extLst>
              <a:ext uri="{FF2B5EF4-FFF2-40B4-BE49-F238E27FC236}">
                <a16:creationId xmlns:a16="http://schemas.microsoft.com/office/drawing/2014/main" id="{03D08607-1493-CB72-7DFE-7C1D62B8CE03}"/>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FC78BB2D-F5A5-D8CA-15F1-9E5BAFA4911A}"/>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82170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Zástupný text 2">
            <a:extLst>
              <a:ext uri="{FF2B5EF4-FFF2-40B4-BE49-F238E27FC236}">
                <a16:creationId xmlns:a16="http://schemas.microsoft.com/office/drawing/2014/main" id="{3C8F428C-5FCE-AC2C-5E8C-D3DFB1DF65DC}"/>
              </a:ext>
            </a:extLst>
          </p:cNvPr>
          <p:cNvSpPr>
            <a:spLocks noGrp="1"/>
          </p:cNvSpPr>
          <p:nvPr>
            <p:ph type="body" sz="quarter" idx="10" hasCustomPrompt="1"/>
          </p:nvPr>
        </p:nvSpPr>
        <p:spPr>
          <a:xfrm>
            <a:off x="423361" y="1046347"/>
            <a:ext cx="10786506" cy="841681"/>
          </a:xfrm>
          <a:prstGeom prst="rect">
            <a:avLst/>
          </a:prstGeom>
        </p:spPr>
        <p:txBody>
          <a:bodyPr/>
          <a:lstStyle>
            <a:lvl1pPr marL="0" indent="0">
              <a:lnSpc>
                <a:spcPct val="100000"/>
              </a:lnSpc>
              <a:buFontTx/>
              <a:buNone/>
              <a:defRPr sz="4000" b="1" i="0" baseline="0">
                <a:solidFill>
                  <a:srgbClr val="FF7558"/>
                </a:solidFill>
                <a:latin typeface="Arial MT Pro" panose="020B0502020202020204" pitchFamily="34" charset="-18"/>
              </a:defRPr>
            </a:lvl1pPr>
            <a:lvl2pPr marL="457200" indent="0">
              <a:lnSpc>
                <a:spcPct val="100000"/>
              </a:lnSpc>
              <a:buFontTx/>
              <a:buNone/>
              <a:defRPr sz="4000" baseline="0">
                <a:solidFill>
                  <a:srgbClr val="034EA2"/>
                </a:solidFill>
                <a:latin typeface="Open Sans Extrabold" panose="020B0906030804020204" pitchFamily="34" charset="0"/>
              </a:defRPr>
            </a:lvl2pPr>
            <a:lvl3pPr marL="914400" indent="0">
              <a:lnSpc>
                <a:spcPct val="100000"/>
              </a:lnSpc>
              <a:buFontTx/>
              <a:buNone/>
              <a:defRPr sz="4000" baseline="0">
                <a:solidFill>
                  <a:srgbClr val="034EA2"/>
                </a:solidFill>
                <a:latin typeface="Open Sans Extrabold" panose="020B0906030804020204" pitchFamily="34" charset="0"/>
              </a:defRPr>
            </a:lvl3pPr>
            <a:lvl4pPr marL="1371600" indent="0">
              <a:lnSpc>
                <a:spcPct val="100000"/>
              </a:lnSpc>
              <a:buFontTx/>
              <a:buNone/>
              <a:defRPr sz="4000" baseline="0">
                <a:solidFill>
                  <a:srgbClr val="034EA2"/>
                </a:solidFill>
                <a:latin typeface="Open Sans Extrabold" panose="020B0906030804020204" pitchFamily="34" charset="0"/>
              </a:defRPr>
            </a:lvl4pPr>
            <a:lvl5pPr marL="1828800" indent="0">
              <a:lnSpc>
                <a:spcPct val="100000"/>
              </a:lnSpc>
              <a:buFontTx/>
              <a:buNone/>
              <a:defRPr sz="4000" baseline="0">
                <a:solidFill>
                  <a:srgbClr val="034EA2"/>
                </a:solidFill>
                <a:latin typeface="Open Sans Extrabold" panose="020B0906030804020204" pitchFamily="34" charset="0"/>
              </a:defRPr>
            </a:lvl5pPr>
          </a:lstStyle>
          <a:p>
            <a:pPr lvl="0"/>
            <a:r>
              <a:rPr lang="cs-CZ" dirty="0" err="1"/>
              <a:t>Lorem</a:t>
            </a:r>
            <a:r>
              <a:rPr lang="cs-CZ" dirty="0"/>
              <a:t> </a:t>
            </a:r>
            <a:r>
              <a:rPr lang="cs-CZ" dirty="0" err="1"/>
              <a:t>Ipsum</a:t>
            </a:r>
            <a:endParaRPr lang="cs-CZ" dirty="0"/>
          </a:p>
        </p:txBody>
      </p:sp>
      <p:sp>
        <p:nvSpPr>
          <p:cNvPr id="4" name="Zástupný text 2">
            <a:extLst>
              <a:ext uri="{FF2B5EF4-FFF2-40B4-BE49-F238E27FC236}">
                <a16:creationId xmlns:a16="http://schemas.microsoft.com/office/drawing/2014/main" id="{BE272A1D-025D-D0CF-5573-8F0977CA65A2}"/>
              </a:ext>
            </a:extLst>
          </p:cNvPr>
          <p:cNvSpPr>
            <a:spLocks noGrp="1"/>
          </p:cNvSpPr>
          <p:nvPr>
            <p:ph type="body" sz="quarter" idx="11" hasCustomPrompt="1"/>
          </p:nvPr>
        </p:nvSpPr>
        <p:spPr>
          <a:xfrm>
            <a:off x="423358" y="2020014"/>
            <a:ext cx="10786509" cy="4600919"/>
          </a:xfrm>
          <a:prstGeom prst="rect">
            <a:avLst/>
          </a:prstGeom>
        </p:spPr>
        <p:txBody>
          <a:bodyPr/>
          <a:lstStyle>
            <a:lvl1pPr marL="0" indent="0">
              <a:lnSpc>
                <a:spcPct val="100000"/>
              </a:lnSpc>
              <a:buFontTx/>
              <a:buNone/>
              <a:defRPr sz="2200" b="0" i="0" baseline="0">
                <a:solidFill>
                  <a:srgbClr val="004680"/>
                </a:solidFill>
                <a:latin typeface="Arial MT Pro" panose="020B0502020202020204" pitchFamily="34" charset="-18"/>
              </a:defRPr>
            </a:lvl1pPr>
            <a:lvl2pPr marL="457200" indent="0">
              <a:lnSpc>
                <a:spcPct val="100000"/>
              </a:lnSpc>
              <a:buFontTx/>
              <a:buNone/>
              <a:defRPr sz="4000" baseline="0">
                <a:solidFill>
                  <a:srgbClr val="034EA2"/>
                </a:solidFill>
                <a:latin typeface="Open Sans Extrabold" panose="020B0906030804020204" pitchFamily="34" charset="0"/>
              </a:defRPr>
            </a:lvl2pPr>
            <a:lvl3pPr marL="914400" indent="0">
              <a:lnSpc>
                <a:spcPct val="100000"/>
              </a:lnSpc>
              <a:buFontTx/>
              <a:buNone/>
              <a:defRPr sz="4000" baseline="0">
                <a:solidFill>
                  <a:srgbClr val="034EA2"/>
                </a:solidFill>
                <a:latin typeface="Open Sans Extrabold" panose="020B0906030804020204" pitchFamily="34" charset="0"/>
              </a:defRPr>
            </a:lvl3pPr>
            <a:lvl4pPr marL="1371600" indent="0">
              <a:lnSpc>
                <a:spcPct val="100000"/>
              </a:lnSpc>
              <a:buFontTx/>
              <a:buNone/>
              <a:defRPr sz="4000" baseline="0">
                <a:solidFill>
                  <a:srgbClr val="034EA2"/>
                </a:solidFill>
                <a:latin typeface="Open Sans Extrabold" panose="020B0906030804020204" pitchFamily="34" charset="0"/>
              </a:defRPr>
            </a:lvl4pPr>
            <a:lvl5pPr marL="1828800" indent="0">
              <a:lnSpc>
                <a:spcPct val="100000"/>
              </a:lnSpc>
              <a:buFontTx/>
              <a:buNone/>
              <a:defRPr sz="4000" baseline="0">
                <a:solidFill>
                  <a:srgbClr val="034EA2"/>
                </a:solidFill>
                <a:latin typeface="Open Sans Extrabold" panose="020B0906030804020204" pitchFamily="34" charset="0"/>
              </a:defRPr>
            </a:lvl5pPr>
          </a:lstStyle>
          <a:p>
            <a:pPr lvl="0"/>
            <a:r>
              <a:rPr lang="cs-CZ" dirty="0" err="1"/>
              <a:t>Pe</a:t>
            </a:r>
            <a:r>
              <a:rPr lang="cs-CZ" dirty="0"/>
              <a:t> </a:t>
            </a:r>
            <a:r>
              <a:rPr lang="cs-CZ" dirty="0" err="1"/>
              <a:t>repudam</a:t>
            </a:r>
            <a:r>
              <a:rPr lang="cs-CZ" dirty="0"/>
              <a:t>, et </a:t>
            </a:r>
            <a:r>
              <a:rPr lang="cs-CZ" dirty="0" err="1"/>
              <a:t>harum</a:t>
            </a:r>
            <a:r>
              <a:rPr lang="cs-CZ" dirty="0"/>
              <a:t> fuga. </a:t>
            </a:r>
            <a:r>
              <a:rPr lang="cs-CZ" dirty="0" err="1"/>
              <a:t>Itaeriossim</a:t>
            </a:r>
            <a:r>
              <a:rPr lang="cs-CZ" dirty="0"/>
              <a:t> aut </a:t>
            </a:r>
            <a:r>
              <a:rPr lang="cs-CZ" dirty="0" err="1"/>
              <a:t>parion</a:t>
            </a:r>
            <a:r>
              <a:rPr lang="cs-CZ" dirty="0"/>
              <a:t> </a:t>
            </a:r>
            <a:r>
              <a:rPr lang="cs-CZ" dirty="0" err="1"/>
              <a:t>consed</a:t>
            </a:r>
            <a:r>
              <a:rPr lang="cs-CZ" dirty="0"/>
              <a:t> </a:t>
            </a:r>
            <a:r>
              <a:rPr lang="cs-CZ" dirty="0" err="1"/>
              <a:t>que</a:t>
            </a:r>
            <a:r>
              <a:rPr lang="cs-CZ" dirty="0"/>
              <a:t> </a:t>
            </a:r>
            <a:r>
              <a:rPr lang="cs-CZ" dirty="0" err="1"/>
              <a:t>praecto</a:t>
            </a:r>
            <a:r>
              <a:rPr lang="cs-CZ" dirty="0"/>
              <a:t> </a:t>
            </a:r>
            <a:r>
              <a:rPr lang="cs-CZ" dirty="0" err="1"/>
              <a:t>ommossum</a:t>
            </a:r>
            <a:r>
              <a:rPr lang="cs-CZ" dirty="0"/>
              <a:t> </a:t>
            </a:r>
            <a:r>
              <a:rPr lang="cs-CZ" dirty="0" err="1"/>
              <a:t>que</a:t>
            </a:r>
            <a:r>
              <a:rPr lang="cs-CZ" dirty="0"/>
              <a:t> </a:t>
            </a:r>
            <a:r>
              <a:rPr lang="cs-CZ" dirty="0" err="1"/>
              <a:t>voluptas</a:t>
            </a:r>
            <a:r>
              <a:rPr lang="cs-CZ" dirty="0"/>
              <a:t> aut </a:t>
            </a:r>
            <a:r>
              <a:rPr lang="cs-CZ" dirty="0" err="1"/>
              <a:t>at</a:t>
            </a:r>
            <a:r>
              <a:rPr lang="cs-CZ" dirty="0"/>
              <a:t> fuga. </a:t>
            </a:r>
            <a:r>
              <a:rPr lang="cs-CZ" dirty="0" err="1"/>
              <a:t>Oluptatectist</a:t>
            </a:r>
            <a:r>
              <a:rPr lang="cs-CZ" dirty="0"/>
              <a:t> </a:t>
            </a:r>
            <a:r>
              <a:rPr lang="cs-CZ" dirty="0" err="1"/>
              <a:t>lorem</a:t>
            </a:r>
            <a:r>
              <a:rPr lang="cs-CZ" dirty="0"/>
              <a:t> </a:t>
            </a:r>
            <a:r>
              <a:rPr lang="cs-CZ" dirty="0" err="1"/>
              <a:t>soste</a:t>
            </a:r>
            <a:r>
              <a:rPr lang="cs-CZ" dirty="0"/>
              <a:t> </a:t>
            </a:r>
            <a:r>
              <a:rPr lang="cs-CZ" dirty="0" err="1"/>
              <a:t>aspellabo</a:t>
            </a:r>
            <a:r>
              <a:rPr lang="cs-CZ" dirty="0"/>
              <a:t>. </a:t>
            </a:r>
          </a:p>
        </p:txBody>
      </p:sp>
    </p:spTree>
    <p:extLst>
      <p:ext uri="{BB962C8B-B14F-4D97-AF65-F5344CB8AC3E}">
        <p14:creationId xmlns:p14="http://schemas.microsoft.com/office/powerpoint/2010/main" val="235541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4" name="Zástupný text 2">
            <a:extLst>
              <a:ext uri="{FF2B5EF4-FFF2-40B4-BE49-F238E27FC236}">
                <a16:creationId xmlns:a16="http://schemas.microsoft.com/office/drawing/2014/main" id="{495A08E4-5262-764F-E813-4E0E28DC382C}"/>
              </a:ext>
            </a:extLst>
          </p:cNvPr>
          <p:cNvSpPr>
            <a:spLocks noGrp="1"/>
          </p:cNvSpPr>
          <p:nvPr>
            <p:ph type="body" sz="quarter" idx="11" hasCustomPrompt="1"/>
          </p:nvPr>
        </p:nvSpPr>
        <p:spPr>
          <a:xfrm>
            <a:off x="668895" y="3810000"/>
            <a:ext cx="5503304" cy="745067"/>
          </a:xfrm>
          <a:prstGeom prst="rect">
            <a:avLst/>
          </a:prstGeom>
        </p:spPr>
        <p:txBody>
          <a:bodyPr/>
          <a:lstStyle>
            <a:lvl1pPr marL="0" indent="0">
              <a:lnSpc>
                <a:spcPct val="100000"/>
              </a:lnSpc>
              <a:buFontTx/>
              <a:buNone/>
              <a:defRPr sz="2200" b="0" i="0" baseline="0">
                <a:solidFill>
                  <a:srgbClr val="004680"/>
                </a:solidFill>
                <a:latin typeface="Arial MT Pro" panose="020B0502020202020204" pitchFamily="34" charset="-18"/>
              </a:defRPr>
            </a:lvl1pPr>
            <a:lvl2pPr marL="457200" indent="0">
              <a:lnSpc>
                <a:spcPct val="100000"/>
              </a:lnSpc>
              <a:buFontTx/>
              <a:buNone/>
              <a:defRPr sz="4000" baseline="0">
                <a:solidFill>
                  <a:srgbClr val="034EA2"/>
                </a:solidFill>
                <a:latin typeface="Open Sans Extrabold" panose="020B0906030804020204" pitchFamily="34" charset="0"/>
              </a:defRPr>
            </a:lvl2pPr>
            <a:lvl3pPr marL="914400" indent="0">
              <a:lnSpc>
                <a:spcPct val="100000"/>
              </a:lnSpc>
              <a:buFontTx/>
              <a:buNone/>
              <a:defRPr sz="4000" baseline="0">
                <a:solidFill>
                  <a:srgbClr val="034EA2"/>
                </a:solidFill>
                <a:latin typeface="Open Sans Extrabold" panose="020B0906030804020204" pitchFamily="34" charset="0"/>
              </a:defRPr>
            </a:lvl3pPr>
            <a:lvl4pPr marL="1371600" indent="0">
              <a:lnSpc>
                <a:spcPct val="100000"/>
              </a:lnSpc>
              <a:buFontTx/>
              <a:buNone/>
              <a:defRPr sz="4000" baseline="0">
                <a:solidFill>
                  <a:srgbClr val="034EA2"/>
                </a:solidFill>
                <a:latin typeface="Open Sans Extrabold" panose="020B0906030804020204" pitchFamily="34" charset="0"/>
              </a:defRPr>
            </a:lvl4pPr>
            <a:lvl5pPr marL="1828800" indent="0">
              <a:lnSpc>
                <a:spcPct val="100000"/>
              </a:lnSpc>
              <a:buFontTx/>
              <a:buNone/>
              <a:defRPr sz="4000" baseline="0">
                <a:solidFill>
                  <a:srgbClr val="034EA2"/>
                </a:solidFill>
                <a:latin typeface="Open Sans Extrabold" panose="020B0906030804020204" pitchFamily="34" charset="0"/>
              </a:defRPr>
            </a:lvl5pPr>
          </a:lstStyle>
          <a:p>
            <a:pPr lvl="0"/>
            <a:r>
              <a:rPr lang="cs-CZ" dirty="0"/>
              <a:t>name@organization.eu</a:t>
            </a:r>
          </a:p>
        </p:txBody>
      </p:sp>
      <p:sp>
        <p:nvSpPr>
          <p:cNvPr id="2" name="Zástupný text 2">
            <a:extLst>
              <a:ext uri="{FF2B5EF4-FFF2-40B4-BE49-F238E27FC236}">
                <a16:creationId xmlns:a16="http://schemas.microsoft.com/office/drawing/2014/main" id="{E734B349-41B2-66E2-89C3-4D6A31D9FD9A}"/>
              </a:ext>
            </a:extLst>
          </p:cNvPr>
          <p:cNvSpPr>
            <a:spLocks noGrp="1"/>
          </p:cNvSpPr>
          <p:nvPr>
            <p:ph type="body" sz="quarter" idx="10" hasCustomPrompt="1"/>
          </p:nvPr>
        </p:nvSpPr>
        <p:spPr>
          <a:xfrm>
            <a:off x="668897" y="2223212"/>
            <a:ext cx="5427104" cy="841681"/>
          </a:xfrm>
          <a:prstGeom prst="rect">
            <a:avLst/>
          </a:prstGeom>
        </p:spPr>
        <p:txBody>
          <a:bodyPr/>
          <a:lstStyle>
            <a:lvl1pPr marL="0" indent="0">
              <a:lnSpc>
                <a:spcPct val="100000"/>
              </a:lnSpc>
              <a:buFontTx/>
              <a:buNone/>
              <a:defRPr sz="4000" b="1" i="0" baseline="0">
                <a:solidFill>
                  <a:srgbClr val="FF7558"/>
                </a:solidFill>
                <a:latin typeface="Arial MT Pro" panose="020B0502020202020204" pitchFamily="34" charset="-18"/>
              </a:defRPr>
            </a:lvl1pPr>
            <a:lvl2pPr marL="457200" indent="0">
              <a:lnSpc>
                <a:spcPct val="100000"/>
              </a:lnSpc>
              <a:buFontTx/>
              <a:buNone/>
              <a:defRPr sz="4000" baseline="0">
                <a:solidFill>
                  <a:srgbClr val="034EA2"/>
                </a:solidFill>
                <a:latin typeface="Open Sans Extrabold" panose="020B0906030804020204" pitchFamily="34" charset="0"/>
              </a:defRPr>
            </a:lvl2pPr>
            <a:lvl3pPr marL="914400" indent="0">
              <a:lnSpc>
                <a:spcPct val="100000"/>
              </a:lnSpc>
              <a:buFontTx/>
              <a:buNone/>
              <a:defRPr sz="4000" baseline="0">
                <a:solidFill>
                  <a:srgbClr val="034EA2"/>
                </a:solidFill>
                <a:latin typeface="Open Sans Extrabold" panose="020B0906030804020204" pitchFamily="34" charset="0"/>
              </a:defRPr>
            </a:lvl3pPr>
            <a:lvl4pPr marL="1371600" indent="0">
              <a:lnSpc>
                <a:spcPct val="100000"/>
              </a:lnSpc>
              <a:buFontTx/>
              <a:buNone/>
              <a:defRPr sz="4000" baseline="0">
                <a:solidFill>
                  <a:srgbClr val="034EA2"/>
                </a:solidFill>
                <a:latin typeface="Open Sans Extrabold" panose="020B0906030804020204" pitchFamily="34" charset="0"/>
              </a:defRPr>
            </a:lvl4pPr>
            <a:lvl5pPr marL="1828800" indent="0">
              <a:lnSpc>
                <a:spcPct val="100000"/>
              </a:lnSpc>
              <a:buFontTx/>
              <a:buNone/>
              <a:defRPr sz="4000" baseline="0">
                <a:solidFill>
                  <a:srgbClr val="034EA2"/>
                </a:solidFill>
                <a:latin typeface="Open Sans Extrabold" panose="020B0906030804020204" pitchFamily="34" charset="0"/>
              </a:defRPr>
            </a:lvl5pPr>
          </a:lstStyle>
          <a:p>
            <a:pPr lvl="0"/>
            <a:r>
              <a:rPr lang="cs-CZ" dirty="0" err="1"/>
              <a:t>Thank</a:t>
            </a:r>
            <a:r>
              <a:rPr lang="cs-CZ" dirty="0"/>
              <a:t> </a:t>
            </a:r>
            <a:r>
              <a:rPr lang="cs-CZ" dirty="0" err="1"/>
              <a:t>you</a:t>
            </a:r>
            <a:endParaRPr lang="cs-CZ" dirty="0"/>
          </a:p>
        </p:txBody>
      </p:sp>
      <p:sp>
        <p:nvSpPr>
          <p:cNvPr id="5" name="Zástupný text 2">
            <a:extLst>
              <a:ext uri="{FF2B5EF4-FFF2-40B4-BE49-F238E27FC236}">
                <a16:creationId xmlns:a16="http://schemas.microsoft.com/office/drawing/2014/main" id="{12DE8866-C2C0-C587-A7E5-ACBD2E8275CE}"/>
              </a:ext>
            </a:extLst>
          </p:cNvPr>
          <p:cNvSpPr>
            <a:spLocks noGrp="1"/>
          </p:cNvSpPr>
          <p:nvPr>
            <p:ph type="body" sz="quarter" idx="12" hasCustomPrompt="1"/>
          </p:nvPr>
        </p:nvSpPr>
        <p:spPr>
          <a:xfrm>
            <a:off x="668897" y="2951427"/>
            <a:ext cx="5503304" cy="841681"/>
          </a:xfrm>
          <a:prstGeom prst="rect">
            <a:avLst/>
          </a:prstGeom>
        </p:spPr>
        <p:txBody>
          <a:bodyPr/>
          <a:lstStyle>
            <a:lvl1pPr marL="0" indent="0">
              <a:lnSpc>
                <a:spcPct val="100000"/>
              </a:lnSpc>
              <a:buFontTx/>
              <a:buNone/>
              <a:defRPr sz="4000" b="1" i="0" baseline="0">
                <a:solidFill>
                  <a:srgbClr val="FF7558"/>
                </a:solidFill>
                <a:latin typeface="Arial MT Pro" panose="020B0502020202020204" pitchFamily="34" charset="-18"/>
              </a:defRPr>
            </a:lvl1pPr>
            <a:lvl2pPr marL="457200" indent="0">
              <a:lnSpc>
                <a:spcPct val="100000"/>
              </a:lnSpc>
              <a:buFontTx/>
              <a:buNone/>
              <a:defRPr sz="4000" baseline="0">
                <a:solidFill>
                  <a:srgbClr val="034EA2"/>
                </a:solidFill>
                <a:latin typeface="Open Sans Extrabold" panose="020B0906030804020204" pitchFamily="34" charset="0"/>
              </a:defRPr>
            </a:lvl2pPr>
            <a:lvl3pPr marL="914400" indent="0">
              <a:lnSpc>
                <a:spcPct val="100000"/>
              </a:lnSpc>
              <a:buFontTx/>
              <a:buNone/>
              <a:defRPr sz="4000" baseline="0">
                <a:solidFill>
                  <a:srgbClr val="034EA2"/>
                </a:solidFill>
                <a:latin typeface="Open Sans Extrabold" panose="020B0906030804020204" pitchFamily="34" charset="0"/>
              </a:defRPr>
            </a:lvl3pPr>
            <a:lvl4pPr marL="1371600" indent="0">
              <a:lnSpc>
                <a:spcPct val="100000"/>
              </a:lnSpc>
              <a:buFontTx/>
              <a:buNone/>
              <a:defRPr sz="4000" baseline="0">
                <a:solidFill>
                  <a:srgbClr val="034EA2"/>
                </a:solidFill>
                <a:latin typeface="Open Sans Extrabold" panose="020B0906030804020204" pitchFamily="34" charset="0"/>
              </a:defRPr>
            </a:lvl4pPr>
            <a:lvl5pPr marL="1828800" indent="0">
              <a:lnSpc>
                <a:spcPct val="100000"/>
              </a:lnSpc>
              <a:buFontTx/>
              <a:buNone/>
              <a:defRPr sz="4000" baseline="0">
                <a:solidFill>
                  <a:srgbClr val="034EA2"/>
                </a:solidFill>
                <a:latin typeface="Open Sans Extrabold" panose="020B0906030804020204" pitchFamily="34" charset="0"/>
              </a:defRPr>
            </a:lvl5pPr>
          </a:lstStyle>
          <a:p>
            <a:pPr lvl="0"/>
            <a:r>
              <a:rPr lang="cs-CZ" dirty="0" err="1"/>
              <a:t>for</a:t>
            </a:r>
            <a:r>
              <a:rPr lang="cs-CZ" dirty="0"/>
              <a:t> </a:t>
            </a:r>
            <a:r>
              <a:rPr lang="cs-CZ" dirty="0" err="1"/>
              <a:t>your</a:t>
            </a:r>
            <a:r>
              <a:rPr lang="cs-CZ" dirty="0"/>
              <a:t> </a:t>
            </a:r>
            <a:r>
              <a:rPr lang="cs-CZ" dirty="0" err="1"/>
              <a:t>attention</a:t>
            </a:r>
            <a:endParaRPr lang="cs-CZ" dirty="0"/>
          </a:p>
        </p:txBody>
      </p:sp>
    </p:spTree>
    <p:extLst>
      <p:ext uri="{BB962C8B-B14F-4D97-AF65-F5344CB8AC3E}">
        <p14:creationId xmlns:p14="http://schemas.microsoft.com/office/powerpoint/2010/main" val="2289974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B767C320-825C-3232-EA7F-DDA291507A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21" y="0"/>
            <a:ext cx="12189357" cy="6857999"/>
          </a:xfrm>
          <a:prstGeom prst="rect">
            <a:avLst/>
          </a:prstGeom>
        </p:spPr>
      </p:pic>
    </p:spTree>
    <p:extLst>
      <p:ext uri="{BB962C8B-B14F-4D97-AF65-F5344CB8AC3E}">
        <p14:creationId xmlns:p14="http://schemas.microsoft.com/office/powerpoint/2010/main" val="295119254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B767C320-825C-3232-EA7F-DDA291507A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22" y="0"/>
            <a:ext cx="12189355" cy="6857997"/>
          </a:xfrm>
          <a:prstGeom prst="rect">
            <a:avLst/>
          </a:prstGeom>
        </p:spPr>
      </p:pic>
    </p:spTree>
    <p:extLst>
      <p:ext uri="{BB962C8B-B14F-4D97-AF65-F5344CB8AC3E}">
        <p14:creationId xmlns:p14="http://schemas.microsoft.com/office/powerpoint/2010/main" val="94434207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B767C320-825C-3232-EA7F-DDA291507A4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322" y="0"/>
            <a:ext cx="12189355" cy="6857998"/>
          </a:xfrm>
          <a:prstGeom prst="rect">
            <a:avLst/>
          </a:prstGeom>
        </p:spPr>
      </p:pic>
    </p:spTree>
    <p:extLst>
      <p:ext uri="{BB962C8B-B14F-4D97-AF65-F5344CB8AC3E}">
        <p14:creationId xmlns:p14="http://schemas.microsoft.com/office/powerpoint/2010/main" val="3364137832"/>
      </p:ext>
    </p:extLst>
  </p:cSld>
  <p:clrMap bg1="lt1" tx1="dk1" bg2="lt2" tx2="dk2" accent1="accent1" accent2="accent2" accent3="accent3" accent4="accent4" accent5="accent5" accent6="accent6" hlink="hlink" folHlink="folHlink"/>
  <p:sldLayoutIdLst>
    <p:sldLayoutId id="2147483656"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10467"/>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B767C320-825C-3232-EA7F-DDA291507A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23" y="0"/>
            <a:ext cx="12189353" cy="6857996"/>
          </a:xfrm>
          <a:prstGeom prst="rect">
            <a:avLst/>
          </a:prstGeom>
        </p:spPr>
      </p:pic>
    </p:spTree>
    <p:extLst>
      <p:ext uri="{BB962C8B-B14F-4D97-AF65-F5344CB8AC3E}">
        <p14:creationId xmlns:p14="http://schemas.microsoft.com/office/powerpoint/2010/main" val="2518710686"/>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40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10E91-0E73-E582-0DF7-3CC44837B6F1}"/>
              </a:ext>
            </a:extLst>
          </p:cNvPr>
          <p:cNvSpPr>
            <a:spLocks noGrp="1"/>
          </p:cNvSpPr>
          <p:nvPr>
            <p:ph type="body" sz="quarter" idx="10"/>
          </p:nvPr>
        </p:nvSpPr>
        <p:spPr/>
        <p:txBody>
          <a:bodyPr/>
          <a:lstStyle/>
          <a:p>
            <a:r>
              <a:rPr lang="en-GB" dirty="0">
                <a:latin typeface="+mn-lt"/>
              </a:rPr>
              <a:t>What’s leadership?</a:t>
            </a:r>
            <a:endParaRPr lang="en-MT" dirty="0">
              <a:latin typeface="+mn-lt"/>
            </a:endParaRPr>
          </a:p>
        </p:txBody>
      </p:sp>
      <p:sp>
        <p:nvSpPr>
          <p:cNvPr id="3" name="Text Placeholder 2">
            <a:extLst>
              <a:ext uri="{FF2B5EF4-FFF2-40B4-BE49-F238E27FC236}">
                <a16:creationId xmlns:a16="http://schemas.microsoft.com/office/drawing/2014/main" id="{27D9B91C-F250-CD7C-2402-7801198C69D8}"/>
              </a:ext>
            </a:extLst>
          </p:cNvPr>
          <p:cNvSpPr>
            <a:spLocks noGrp="1"/>
          </p:cNvSpPr>
          <p:nvPr>
            <p:ph type="body" sz="quarter" idx="11"/>
          </p:nvPr>
        </p:nvSpPr>
        <p:spPr/>
        <p:txBody>
          <a:bodyPr/>
          <a:lstStyle/>
          <a:p>
            <a:r>
              <a:rPr lang="en-US" sz="2800" dirty="0">
                <a:latin typeface="Cambria" panose="02040503050406030204" pitchFamily="18" charset="0"/>
                <a:ea typeface="Cambria" panose="02040503050406030204" pitchFamily="18" charset="0"/>
              </a:rPr>
              <a:t>We cannot explore the concept of leadership and being a leader if we do not engage with our personal views and understanding of the terms. </a:t>
            </a:r>
          </a:p>
          <a:p>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We all need to engage with our current views about leadership as these impact on the meaning we give to leadership; to governance; how we relate to power and control at all levels; and existing practices embedded within our system.</a:t>
            </a:r>
            <a:endParaRPr lang="en-MT"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9082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5F287-4032-6718-D90F-6F3F65FDEADF}"/>
              </a:ext>
            </a:extLst>
          </p:cNvPr>
          <p:cNvSpPr>
            <a:spLocks noGrp="1"/>
          </p:cNvSpPr>
          <p:nvPr>
            <p:ph type="body" sz="quarter" idx="10"/>
          </p:nvPr>
        </p:nvSpPr>
        <p:spPr>
          <a:xfrm>
            <a:off x="505246" y="322323"/>
            <a:ext cx="8666050" cy="6337784"/>
          </a:xfrm>
        </p:spPr>
        <p:txBody>
          <a:bodyPr/>
          <a:lstStyle/>
          <a:p>
            <a:r>
              <a:rPr lang="en-GB" dirty="0">
                <a:latin typeface="+mn-lt"/>
                <a:ea typeface="Cambria" panose="02040503050406030204" pitchFamily="18" charset="0"/>
              </a:rPr>
              <a:t>The meaning of leadership</a:t>
            </a:r>
          </a:p>
          <a:p>
            <a:endParaRPr lang="en-GB" sz="2000" dirty="0">
              <a:latin typeface="Cambria" panose="02040503050406030204" pitchFamily="18" charset="0"/>
              <a:ea typeface="Cambria" panose="02040503050406030204" pitchFamily="18" charset="0"/>
            </a:endParaRPr>
          </a:p>
          <a:p>
            <a:pPr marL="0" indent="0">
              <a:spcBef>
                <a:spcPts val="0"/>
              </a:spcBef>
              <a:buNone/>
            </a:pPr>
            <a:r>
              <a:rPr lang="en-US" sz="28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“Leadership, of every kind and at every level, is about offering others an ‘action guide,’ a plan, a challenge, a goal, a purpose that they are willing to embrace and carry on. Leadership is about motivating and mobilizing people to get ‘something’ done, be that extraordinary or otherwise. Leadership is a catalyst for action. ………</a:t>
            </a:r>
          </a:p>
          <a:p>
            <a:pPr marL="0" indent="0">
              <a:spcBef>
                <a:spcPts val="0"/>
              </a:spcBef>
              <a:buNone/>
            </a:pPr>
            <a:endParaRPr lang="en-MT" sz="28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spcBef>
                <a:spcPts val="0"/>
              </a:spcBef>
              <a:buNone/>
            </a:pPr>
            <a:r>
              <a:rPr lang="en-US" sz="28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Leadership is also about the personality and character – the ethical substance – of a particular leader”</a:t>
            </a:r>
          </a:p>
          <a:p>
            <a:pPr marL="0" indent="0">
              <a:spcBef>
                <a:spcPts val="0"/>
              </a:spcBef>
              <a:buNone/>
            </a:pPr>
            <a:endParaRPr lang="en-US"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effectLst/>
                <a:latin typeface="+mn-lt"/>
                <a:ea typeface="Cambria" panose="02040503050406030204" pitchFamily="18" charset="0"/>
                <a:cs typeface="Times New Roman" panose="02020603050405020304" pitchFamily="18" charset="0"/>
              </a:rPr>
              <a:t>Gini &amp; Green, 2013: 5</a:t>
            </a:r>
            <a:endParaRPr lang="en-MT" sz="2400" dirty="0">
              <a:effectLst/>
              <a:latin typeface="+mn-lt"/>
              <a:ea typeface="Cambria" panose="02040503050406030204" pitchFamily="18" charset="0"/>
              <a:cs typeface="Times New Roman" panose="02020603050405020304" pitchFamily="18" charset="0"/>
            </a:endParaRPr>
          </a:p>
          <a:p>
            <a:endParaRPr lang="en-MT" dirty="0"/>
          </a:p>
        </p:txBody>
      </p:sp>
    </p:spTree>
    <p:extLst>
      <p:ext uri="{BB962C8B-B14F-4D97-AF65-F5344CB8AC3E}">
        <p14:creationId xmlns:p14="http://schemas.microsoft.com/office/powerpoint/2010/main" val="14198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BDDCF-B8B7-CC0E-48CD-0CAA76AF6504}"/>
              </a:ext>
            </a:extLst>
          </p:cNvPr>
          <p:cNvSpPr>
            <a:spLocks noGrp="1"/>
          </p:cNvSpPr>
          <p:nvPr>
            <p:ph type="body" sz="quarter" idx="10"/>
          </p:nvPr>
        </p:nvSpPr>
        <p:spPr/>
        <p:txBody>
          <a:bodyPr/>
          <a:lstStyle/>
          <a:p>
            <a:r>
              <a:rPr lang="en-GB" dirty="0">
                <a:latin typeface="+mn-lt"/>
              </a:rPr>
              <a:t>Successful models and practices of school leaders</a:t>
            </a:r>
          </a:p>
          <a:p>
            <a:r>
              <a:rPr lang="en-US" sz="2800" dirty="0">
                <a:solidFill>
                  <a:schemeClr val="accent1">
                    <a:lumMod val="75000"/>
                  </a:schemeClr>
                </a:solidFill>
                <a:latin typeface="Cambria" panose="02040503050406030204" pitchFamily="18" charset="0"/>
                <a:ea typeface="Cambria" panose="02040503050406030204" pitchFamily="18" charset="0"/>
              </a:rPr>
              <a:t>Three main models of successful leadership, which (isolated or combined) have been the focus of much school leadership research: </a:t>
            </a:r>
          </a:p>
          <a:p>
            <a:pPr marL="457200" indent="-457200">
              <a:buClr>
                <a:srgbClr val="FF7558"/>
              </a:buClr>
              <a:buFont typeface="Wingdings" panose="05000000000000000000" pitchFamily="2" charset="2"/>
              <a:buChar char="§"/>
            </a:pPr>
            <a:r>
              <a:rPr lang="en-US" sz="2800" dirty="0">
                <a:solidFill>
                  <a:schemeClr val="accent1">
                    <a:lumMod val="75000"/>
                  </a:schemeClr>
                </a:solidFill>
                <a:latin typeface="Cambria" panose="02040503050406030204" pitchFamily="18" charset="0"/>
                <a:ea typeface="Cambria" panose="02040503050406030204" pitchFamily="18" charset="0"/>
              </a:rPr>
              <a:t>transformational </a:t>
            </a:r>
          </a:p>
          <a:p>
            <a:pPr marL="457200" indent="-457200">
              <a:buClr>
                <a:srgbClr val="FF7558"/>
              </a:buClr>
              <a:buFont typeface="Wingdings" panose="05000000000000000000" pitchFamily="2" charset="2"/>
              <a:buChar char="§"/>
            </a:pPr>
            <a:r>
              <a:rPr lang="en-US" sz="2800" dirty="0">
                <a:solidFill>
                  <a:schemeClr val="accent1">
                    <a:lumMod val="75000"/>
                  </a:schemeClr>
                </a:solidFill>
                <a:latin typeface="Cambria" panose="02040503050406030204" pitchFamily="18" charset="0"/>
                <a:ea typeface="Cambria" panose="02040503050406030204" pitchFamily="18" charset="0"/>
              </a:rPr>
              <a:t>pedagogical/instructional, and </a:t>
            </a:r>
          </a:p>
          <a:p>
            <a:pPr marL="457200" indent="-457200">
              <a:buClr>
                <a:srgbClr val="FF7558"/>
              </a:buClr>
              <a:buFont typeface="Wingdings" panose="05000000000000000000" pitchFamily="2" charset="2"/>
              <a:buChar char="§"/>
            </a:pPr>
            <a:r>
              <a:rPr lang="en-US" sz="2800" dirty="0">
                <a:solidFill>
                  <a:schemeClr val="accent1">
                    <a:lumMod val="75000"/>
                  </a:schemeClr>
                </a:solidFill>
                <a:latin typeface="Cambria" panose="02040503050406030204" pitchFamily="18" charset="0"/>
                <a:ea typeface="Cambria" panose="02040503050406030204" pitchFamily="18" charset="0"/>
              </a:rPr>
              <a:t>distributed leadership.</a:t>
            </a:r>
            <a:endParaRPr lang="en-MT" sz="2800"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649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A8AA1-03B0-96AC-FB00-35E69ED8F6C5}"/>
              </a:ext>
            </a:extLst>
          </p:cNvPr>
          <p:cNvSpPr>
            <a:spLocks noGrp="1"/>
          </p:cNvSpPr>
          <p:nvPr>
            <p:ph type="body" sz="quarter" idx="10"/>
          </p:nvPr>
        </p:nvSpPr>
        <p:spPr>
          <a:xfrm>
            <a:off x="450376" y="259307"/>
            <a:ext cx="9961592" cy="6400800"/>
          </a:xfrm>
        </p:spPr>
        <p:txBody>
          <a:bodyPr/>
          <a:lstStyle/>
          <a:p>
            <a:r>
              <a:rPr lang="en-GB" dirty="0">
                <a:latin typeface="+mn-lt"/>
                <a:ea typeface="Cambria" panose="02040503050406030204" pitchFamily="18" charset="0"/>
              </a:rPr>
              <a:t>School leadership</a:t>
            </a:r>
          </a:p>
          <a:p>
            <a:pPr>
              <a:buClr>
                <a:srgbClr val="FF7558"/>
              </a:buClr>
            </a:pPr>
            <a:r>
              <a:rPr lang="en-US" sz="24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S</a:t>
            </a:r>
            <a:r>
              <a:rPr lang="en-US" sz="2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chool leadership has a significant impact in fostering student achievement thanks to its direct and indirect influence on teaching effectiveness. </a:t>
            </a:r>
          </a:p>
          <a:p>
            <a:pPr>
              <a:buClr>
                <a:srgbClr val="FF7558"/>
              </a:buClr>
            </a:pPr>
            <a:r>
              <a:rPr lang="en-US" sz="2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The impact of leadership is greatest where it is </a:t>
            </a:r>
            <a:r>
              <a:rPr lang="en-US" sz="2400" i="1"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focused on improving teaching and learning</a:t>
            </a:r>
            <a:r>
              <a:rPr lang="en-US" sz="2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and is amplified when responsibilities for leading teaching and learning are widely </a:t>
            </a:r>
            <a:r>
              <a:rPr lang="en-US" sz="2400" i="1"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distributed</a:t>
            </a:r>
            <a:r>
              <a:rPr lang="en-US" sz="2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across the school or network.</a:t>
            </a:r>
          </a:p>
          <a:p>
            <a:pPr>
              <a:buClr>
                <a:srgbClr val="FF7558"/>
              </a:buClr>
            </a:pPr>
            <a:endParaRPr lang="en-US" sz="20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a:spcBef>
                <a:spcPts val="0"/>
              </a:spcBef>
              <a:buClr>
                <a:srgbClr val="FF7558"/>
              </a:buClr>
            </a:pPr>
            <a:r>
              <a:rPr lang="en-US" sz="24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A</a:t>
            </a:r>
            <a:r>
              <a:rPr lang="en-US" sz="2400" b="1"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school leader affects all students:</a:t>
            </a:r>
          </a:p>
          <a:p>
            <a:pPr>
              <a:spcBef>
                <a:spcPts val="0"/>
              </a:spcBef>
              <a:buClr>
                <a:srgbClr val="FF7558"/>
              </a:buClr>
            </a:pPr>
            <a:endParaRPr lang="en-US" sz="1600" b="1"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Bef>
                <a:spcPts val="0"/>
              </a:spcBef>
              <a:buClr>
                <a:srgbClr val="FF7558"/>
              </a:buClr>
              <a:buFont typeface="Wingdings" panose="05000000000000000000" pitchFamily="2" charset="2"/>
              <a:buChar char="§"/>
            </a:pPr>
            <a:r>
              <a:rPr lang="en-US" sz="2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through their ability in empowering teachers</a:t>
            </a:r>
          </a:p>
          <a:p>
            <a:pPr marL="342900" indent="-342900">
              <a:spcBef>
                <a:spcPts val="0"/>
              </a:spcBef>
              <a:buClr>
                <a:srgbClr val="FF7558"/>
              </a:buClr>
              <a:buFont typeface="Wingdings" panose="05000000000000000000" pitchFamily="2" charset="2"/>
              <a:buChar char="§"/>
            </a:pPr>
            <a:r>
              <a:rPr lang="en-US" sz="2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in supporting teacher agency</a:t>
            </a:r>
          </a:p>
          <a:p>
            <a:pPr marL="342900" indent="-342900">
              <a:spcBef>
                <a:spcPts val="0"/>
              </a:spcBef>
              <a:buClr>
                <a:srgbClr val="FF7558"/>
              </a:buClr>
              <a:buFont typeface="Wingdings" panose="05000000000000000000" pitchFamily="2" charset="2"/>
              <a:buChar char="§"/>
            </a:pPr>
            <a:r>
              <a:rPr lang="en-US" sz="2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sustaining teachers’ professional development  over time </a:t>
            </a:r>
          </a:p>
          <a:p>
            <a:pPr marL="342900" indent="-342900">
              <a:spcBef>
                <a:spcPts val="0"/>
              </a:spcBef>
              <a:buClr>
                <a:srgbClr val="FF7558"/>
              </a:buClr>
              <a:buFont typeface="Wingdings" panose="05000000000000000000" pitchFamily="2" charset="2"/>
              <a:buChar char="§"/>
            </a:pPr>
            <a:r>
              <a:rPr lang="en-US" sz="2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creating a safe environment based on principles such as care and respect.</a:t>
            </a:r>
            <a:endParaRPr lang="en-MT" sz="2400" dirty="0">
              <a:solidFill>
                <a:schemeClr val="accent1">
                  <a:lumMod val="75000"/>
                </a:schemeClr>
              </a:solidFill>
              <a:latin typeface="Cambria" panose="02040503050406030204" pitchFamily="18" charset="0"/>
              <a:ea typeface="Cambria" panose="02040503050406030204" pitchFamily="18" charset="0"/>
            </a:endParaRPr>
          </a:p>
          <a:p>
            <a:endParaRPr lang="en-MT" dirty="0"/>
          </a:p>
        </p:txBody>
      </p:sp>
    </p:spTree>
    <p:extLst>
      <p:ext uri="{BB962C8B-B14F-4D97-AF65-F5344CB8AC3E}">
        <p14:creationId xmlns:p14="http://schemas.microsoft.com/office/powerpoint/2010/main" val="222618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436836-2195-BB34-15B9-77D9F68561EC}"/>
              </a:ext>
            </a:extLst>
          </p:cNvPr>
          <p:cNvSpPr>
            <a:spLocks noGrp="1"/>
          </p:cNvSpPr>
          <p:nvPr>
            <p:ph type="body" sz="quarter" idx="10"/>
          </p:nvPr>
        </p:nvSpPr>
        <p:spPr>
          <a:xfrm>
            <a:off x="191713" y="236256"/>
            <a:ext cx="10786506" cy="841681"/>
          </a:xfrm>
        </p:spPr>
        <p:txBody>
          <a:bodyPr/>
          <a:lstStyle/>
          <a:p>
            <a:r>
              <a:rPr lang="en-GB" sz="4000" b="1" dirty="0">
                <a:latin typeface="+mn-lt"/>
                <a:ea typeface="Cambria" panose="02040503050406030204" pitchFamily="18" charset="0"/>
              </a:rPr>
              <a:t>Key dimensions of leadership</a:t>
            </a:r>
            <a:endParaRPr lang="en-MT" dirty="0">
              <a:latin typeface="+mn-lt"/>
            </a:endParaRPr>
          </a:p>
        </p:txBody>
      </p:sp>
      <p:sp>
        <p:nvSpPr>
          <p:cNvPr id="3" name="Text Placeholder 2">
            <a:extLst>
              <a:ext uri="{FF2B5EF4-FFF2-40B4-BE49-F238E27FC236}">
                <a16:creationId xmlns:a16="http://schemas.microsoft.com/office/drawing/2014/main" id="{7330C4E3-C572-F51A-CD7E-619B7DDFDA69}"/>
              </a:ext>
            </a:extLst>
          </p:cNvPr>
          <p:cNvSpPr>
            <a:spLocks noGrp="1"/>
          </p:cNvSpPr>
          <p:nvPr>
            <p:ph type="body" sz="quarter" idx="11"/>
          </p:nvPr>
        </p:nvSpPr>
        <p:spPr>
          <a:xfrm>
            <a:off x="191713" y="1077937"/>
            <a:ext cx="10786506" cy="5780063"/>
          </a:xfrm>
        </p:spPr>
        <p:txBody>
          <a:bodyPr/>
          <a:lstStyle/>
          <a:p>
            <a:pPr>
              <a:spcBef>
                <a:spcPts val="0"/>
              </a:spcBef>
              <a:spcAft>
                <a:spcPts val="600"/>
              </a:spcAft>
              <a:buClr>
                <a:schemeClr val="accent2"/>
              </a:buClr>
              <a:buFont typeface="Wingdings" panose="05000000000000000000"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mbria" panose="02040503050406030204" pitchFamily="18" charset="0"/>
                <a:ea typeface="Cambria" panose="02040503050406030204" pitchFamily="18" charset="0"/>
                <a:cs typeface="Times New Roman" panose="02020603050405020304" pitchFamily="18" charset="0"/>
              </a:rPr>
              <a:t>defining the vision, values and direction</a:t>
            </a:r>
            <a:endParaRPr lang="en-MT" sz="2400" dirty="0">
              <a:effectLst/>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improving conditions for teaching and learning </a:t>
            </a:r>
            <a:endParaRPr lang="en-MT" sz="2400" dirty="0">
              <a:effectLst/>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redesigning the organisation: aligning roles and responsibilities </a:t>
            </a:r>
            <a:endParaRPr lang="en-MT" sz="2400" dirty="0">
              <a:effectLst/>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enhancing effective teaching and learning </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redesigning and enriching the curriculum </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enhancing teacher quality (including succession planning) </a:t>
            </a:r>
            <a:endParaRPr lang="en-MT" sz="2400" dirty="0">
              <a:effectLst/>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building relationships inside the school community </a:t>
            </a:r>
            <a:endParaRPr lang="en-MT" sz="2400" dirty="0">
              <a:effectLst/>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building relationships outside the school community </a:t>
            </a:r>
            <a:endParaRPr lang="en-MT" sz="2400" dirty="0">
              <a:effectLst/>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defining and modelling common values </a:t>
            </a:r>
            <a:endParaRPr lang="en-MT" sz="2400" dirty="0">
              <a:effectLst/>
              <a:latin typeface="Cambria" panose="02040503050406030204" pitchFamily="18" charset="0"/>
              <a:ea typeface="Cambria" panose="02040503050406030204" pitchFamily="18" charset="0"/>
              <a:cs typeface="Times New Roman" panose="02020603050405020304" pitchFamily="18" charset="0"/>
            </a:endParaRPr>
          </a:p>
          <a:p>
            <a:pPr>
              <a:spcBef>
                <a:spcPts val="0"/>
              </a:spcBef>
              <a:spcAft>
                <a:spcPts val="600"/>
              </a:spcAft>
              <a:buClr>
                <a:schemeClr val="accent2"/>
              </a:buClr>
              <a:buFont typeface="Wingdings" panose="05000000000000000000" pitchFamily="2" charset="2"/>
              <a:buChar char="§"/>
            </a:pPr>
            <a:r>
              <a:rPr lang="en-GB" sz="2400" dirty="0">
                <a:effectLst/>
                <a:latin typeface="Cambria" panose="02040503050406030204" pitchFamily="18" charset="0"/>
                <a:ea typeface="Cambria" panose="02040503050406030204" pitchFamily="18" charset="0"/>
                <a:cs typeface="Times New Roman" panose="02020603050405020304" pitchFamily="18" charset="0"/>
              </a:rPr>
              <a:t> ensuring students’ well-being and providing equitable </a:t>
            </a:r>
          </a:p>
          <a:p>
            <a:pPr>
              <a:spcBef>
                <a:spcPts val="0"/>
              </a:spcBef>
              <a:spcAft>
                <a:spcPts val="600"/>
              </a:spcAft>
              <a:buClr>
                <a:schemeClr val="accent2"/>
              </a:buClr>
            </a:pPr>
            <a:r>
              <a:rPr lang="en-GB" sz="2400" dirty="0">
                <a:latin typeface="Cambria" panose="02040503050406030204" pitchFamily="18" charset="0"/>
                <a:ea typeface="Cambria" panose="02040503050406030204" pitchFamily="18" charset="0"/>
                <a:cs typeface="Times New Roman" panose="02020603050405020304" pitchFamily="18" charset="0"/>
              </a:rPr>
              <a:t>   </a:t>
            </a:r>
            <a:r>
              <a:rPr lang="en-GB" sz="2400" dirty="0">
                <a:effectLst/>
                <a:latin typeface="Cambria" panose="02040503050406030204" pitchFamily="18" charset="0"/>
                <a:ea typeface="Cambria" panose="02040503050406030204" pitchFamily="18" charset="0"/>
                <a:cs typeface="Times New Roman" panose="02020603050405020304" pitchFamily="18" charset="0"/>
              </a:rPr>
              <a:t>access to support for all students.</a:t>
            </a:r>
            <a:endParaRPr lang="en-MT" sz="24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spcBef>
                <a:spcPts val="0"/>
              </a:spcBef>
              <a:spcAft>
                <a:spcPts val="6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rgbClr val="FF7558"/>
                </a:solidFill>
                <a:effectLst/>
                <a:latin typeface="+mn-lt"/>
                <a:ea typeface="Cambria" panose="02040503050406030204" pitchFamily="18" charset="0"/>
                <a:cs typeface="Times New Roman" panose="02020603050405020304" pitchFamily="18" charset="0"/>
              </a:rPr>
              <a:t>Day et al., 2020: 6</a:t>
            </a:r>
            <a:endParaRPr lang="en-MT" sz="2400" dirty="0">
              <a:solidFill>
                <a:srgbClr val="FF7558"/>
              </a:solidFill>
              <a:latin typeface="+mn-lt"/>
              <a:ea typeface="Cambria" panose="02040503050406030204" pitchFamily="18" charset="0"/>
            </a:endParaRPr>
          </a:p>
          <a:p>
            <a:endParaRPr lang="en-MT" dirty="0"/>
          </a:p>
        </p:txBody>
      </p:sp>
      <p:pic>
        <p:nvPicPr>
          <p:cNvPr id="6" name="Picture 5" descr="Hands holding each other's wrists and interlinked to form a circle">
            <a:extLst>
              <a:ext uri="{FF2B5EF4-FFF2-40B4-BE49-F238E27FC236}">
                <a16:creationId xmlns:a16="http://schemas.microsoft.com/office/drawing/2014/main" id="{E3C16DEE-C0F2-0737-7AB9-70FCB5996FF3}"/>
              </a:ext>
            </a:extLst>
          </p:cNvPr>
          <p:cNvPicPr>
            <a:picLocks noChangeAspect="1"/>
          </p:cNvPicPr>
          <p:nvPr/>
        </p:nvPicPr>
        <p:blipFill rotWithShape="1">
          <a:blip r:embed="rId3"/>
          <a:srcRect l="20136" r="15648" b="2"/>
          <a:stretch/>
        </p:blipFill>
        <p:spPr>
          <a:xfrm>
            <a:off x="8266176" y="2782926"/>
            <a:ext cx="3925824" cy="4112268"/>
          </a:xfrm>
          <a:prstGeom prst="rect">
            <a:avLst/>
          </a:prstGeom>
        </p:spPr>
      </p:pic>
    </p:spTree>
    <p:extLst>
      <p:ext uri="{BB962C8B-B14F-4D97-AF65-F5344CB8AC3E}">
        <p14:creationId xmlns:p14="http://schemas.microsoft.com/office/powerpoint/2010/main" val="133440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E9BF-D6D5-2F97-AB38-157246135CD3}"/>
              </a:ext>
            </a:extLst>
          </p:cNvPr>
          <p:cNvSpPr>
            <a:spLocks noGrp="1"/>
          </p:cNvSpPr>
          <p:nvPr>
            <p:ph type="title"/>
          </p:nvPr>
        </p:nvSpPr>
        <p:spPr/>
        <p:txBody>
          <a:bodyPr/>
          <a:lstStyle/>
          <a:p>
            <a:endParaRPr lang="en-MT"/>
          </a:p>
        </p:txBody>
      </p:sp>
      <p:sp>
        <p:nvSpPr>
          <p:cNvPr id="3" name="Content Placeholder 2">
            <a:extLst>
              <a:ext uri="{FF2B5EF4-FFF2-40B4-BE49-F238E27FC236}">
                <a16:creationId xmlns:a16="http://schemas.microsoft.com/office/drawing/2014/main" id="{8440671E-B7D1-BEE5-2C0D-EEDA90DC7D33}"/>
              </a:ext>
            </a:extLst>
          </p:cNvPr>
          <p:cNvSpPr>
            <a:spLocks noGrp="1"/>
          </p:cNvSpPr>
          <p:nvPr>
            <p:ph idx="1"/>
          </p:nvPr>
        </p:nvSpPr>
        <p:spPr/>
        <p:txBody>
          <a:bodyPr/>
          <a:lstStyle/>
          <a:p>
            <a:endParaRPr lang="en-MT" dirty="0"/>
          </a:p>
        </p:txBody>
      </p:sp>
      <p:graphicFrame>
        <p:nvGraphicFramePr>
          <p:cNvPr id="6" name="Table 5">
            <a:extLst>
              <a:ext uri="{FF2B5EF4-FFF2-40B4-BE49-F238E27FC236}">
                <a16:creationId xmlns:a16="http://schemas.microsoft.com/office/drawing/2014/main" id="{3BED79E7-7733-0674-3F98-F2D3DE40E033}"/>
              </a:ext>
            </a:extLst>
          </p:cNvPr>
          <p:cNvGraphicFramePr>
            <a:graphicFrameLocks noGrp="1"/>
          </p:cNvGraphicFramePr>
          <p:nvPr>
            <p:extLst>
              <p:ext uri="{D42A27DB-BD31-4B8C-83A1-F6EECF244321}">
                <p14:modId xmlns:p14="http://schemas.microsoft.com/office/powerpoint/2010/main" val="4190714565"/>
              </p:ext>
            </p:extLst>
          </p:nvPr>
        </p:nvGraphicFramePr>
        <p:xfrm>
          <a:off x="0" y="0"/>
          <a:ext cx="12192000" cy="6858001"/>
        </p:xfrm>
        <a:graphic>
          <a:graphicData uri="http://schemas.openxmlformats.org/drawingml/2006/table">
            <a:tbl>
              <a:tblPr firstRow="1" bandRow="1">
                <a:tableStyleId>{5C22544A-7EE6-4342-B048-85BDC9FD1C3A}</a:tableStyleId>
              </a:tblPr>
              <a:tblGrid>
                <a:gridCol w="3316063">
                  <a:extLst>
                    <a:ext uri="{9D8B030D-6E8A-4147-A177-3AD203B41FA5}">
                      <a16:colId xmlns:a16="http://schemas.microsoft.com/office/drawing/2014/main" val="786607960"/>
                    </a:ext>
                  </a:extLst>
                </a:gridCol>
                <a:gridCol w="8875937">
                  <a:extLst>
                    <a:ext uri="{9D8B030D-6E8A-4147-A177-3AD203B41FA5}">
                      <a16:colId xmlns:a16="http://schemas.microsoft.com/office/drawing/2014/main" val="618202744"/>
                    </a:ext>
                  </a:extLst>
                </a:gridCol>
              </a:tblGrid>
              <a:tr h="590472">
                <a:tc>
                  <a:txBody>
                    <a:bodyPr/>
                    <a:lstStyle/>
                    <a:p>
                      <a:r>
                        <a:rPr lang="en-GB" sz="2000" dirty="0">
                          <a:latin typeface="Cambria" panose="02040503050406030204" pitchFamily="18" charset="0"/>
                          <a:ea typeface="Cambria" panose="02040503050406030204" pitchFamily="18" charset="0"/>
                        </a:rPr>
                        <a:t>DOMAINS OF PRACTICE</a:t>
                      </a:r>
                      <a:endParaRPr lang="en-MT" sz="2000" dirty="0">
                        <a:latin typeface="Cambria" panose="02040503050406030204" pitchFamily="18" charset="0"/>
                        <a:ea typeface="Cambria" panose="02040503050406030204" pitchFamily="18" charset="0"/>
                      </a:endParaRPr>
                    </a:p>
                  </a:txBody>
                  <a:tcPr>
                    <a:solidFill>
                      <a:schemeClr val="accent5">
                        <a:lumMod val="50000"/>
                      </a:schemeClr>
                    </a:solidFill>
                  </a:tcPr>
                </a:tc>
                <a:tc>
                  <a:txBody>
                    <a:bodyPr/>
                    <a:lstStyle/>
                    <a:p>
                      <a:r>
                        <a:rPr lang="en-GB" sz="2000" dirty="0">
                          <a:latin typeface="Cambria" panose="02040503050406030204" pitchFamily="18" charset="0"/>
                          <a:ea typeface="Cambria" panose="02040503050406030204" pitchFamily="18" charset="0"/>
                        </a:rPr>
                        <a:t>SPECIFIC LEADERSHIP PRACTICE</a:t>
                      </a:r>
                      <a:endParaRPr lang="en-MT" sz="2000" dirty="0">
                        <a:latin typeface="Cambria" panose="02040503050406030204" pitchFamily="18" charset="0"/>
                        <a:ea typeface="Cambria" panose="02040503050406030204" pitchFamily="18" charset="0"/>
                      </a:endParaRPr>
                    </a:p>
                  </a:txBody>
                  <a:tcPr>
                    <a:solidFill>
                      <a:schemeClr val="accent5"/>
                    </a:solidFill>
                  </a:tcPr>
                </a:tc>
                <a:extLst>
                  <a:ext uri="{0D108BD9-81ED-4DB2-BD59-A6C34878D82A}">
                    <a16:rowId xmlns:a16="http://schemas.microsoft.com/office/drawing/2014/main" val="139518939"/>
                  </a:ext>
                </a:extLst>
              </a:tr>
              <a:tr h="1222065">
                <a:tc>
                  <a:txBody>
                    <a:bodyPr/>
                    <a:lstStyle/>
                    <a:p>
                      <a:r>
                        <a:rPr lang="en-GB" sz="2000" b="1" dirty="0">
                          <a:latin typeface="Calibri" panose="020F0502020204030204" pitchFamily="34" charset="0"/>
                          <a:cs typeface="Calibri" panose="020F0502020204030204" pitchFamily="34" charset="0"/>
                        </a:rPr>
                        <a:t>SET DIRECTIONS</a:t>
                      </a:r>
                      <a:endParaRPr lang="en-MT" sz="2000" b="1" dirty="0">
                        <a:latin typeface="Calibri" panose="020F0502020204030204" pitchFamily="34" charset="0"/>
                        <a:cs typeface="Calibri" panose="020F0502020204030204" pitchFamily="34" charset="0"/>
                      </a:endParaRPr>
                    </a:p>
                  </a:txBody>
                  <a:tcPr>
                    <a:solidFill>
                      <a:schemeClr val="accent3"/>
                    </a:solidFill>
                  </a:tcPr>
                </a:tc>
                <a:tc>
                  <a:txBody>
                    <a:bodyPr/>
                    <a:lstStyle/>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Build a shared vision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Identify specific, shared, short-term goals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Create high-performance expectations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Communicate the vision and goals</a:t>
                      </a:r>
                      <a:endParaRPr lang="en-MT" dirty="0">
                        <a:solidFill>
                          <a:schemeClr val="tx1"/>
                        </a:solidFill>
                        <a:latin typeface="Calibri" panose="020F0502020204030204" pitchFamily="34"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995766164"/>
                  </a:ext>
                </a:extLst>
              </a:tr>
              <a:tr h="1568596">
                <a:tc>
                  <a:txBody>
                    <a:bodyPr/>
                    <a:lstStyle/>
                    <a:p>
                      <a:r>
                        <a:rPr lang="en-GB" sz="2000" b="1" dirty="0">
                          <a:latin typeface="Calibri" panose="020F0502020204030204" pitchFamily="34" charset="0"/>
                          <a:cs typeface="Calibri" panose="020F0502020204030204" pitchFamily="34" charset="0"/>
                        </a:rPr>
                        <a:t>BUILD </a:t>
                      </a:r>
                    </a:p>
                    <a:p>
                      <a:r>
                        <a:rPr lang="en-GB" sz="2000" b="1" dirty="0">
                          <a:latin typeface="Calibri" panose="020F0502020204030204" pitchFamily="34" charset="0"/>
                          <a:cs typeface="Calibri" panose="020F0502020204030204" pitchFamily="34" charset="0"/>
                        </a:rPr>
                        <a:t>RELATIONSHIPS</a:t>
                      </a:r>
                    </a:p>
                    <a:p>
                      <a:r>
                        <a:rPr lang="en-GB" sz="2000" b="1" dirty="0">
                          <a:latin typeface="Calibri" panose="020F0502020204030204" pitchFamily="34" charset="0"/>
                          <a:cs typeface="Calibri" panose="020F0502020204030204" pitchFamily="34" charset="0"/>
                        </a:rPr>
                        <a:t>AND</a:t>
                      </a:r>
                    </a:p>
                    <a:p>
                      <a:r>
                        <a:rPr lang="en-GB" sz="2000" b="1" dirty="0">
                          <a:latin typeface="Calibri" panose="020F0502020204030204" pitchFamily="34" charset="0"/>
                          <a:cs typeface="Calibri" panose="020F0502020204030204" pitchFamily="34" charset="0"/>
                        </a:rPr>
                        <a:t>DEVELOP PEOPLE</a:t>
                      </a:r>
                      <a:endParaRPr lang="en-MT" sz="2000" b="1" dirty="0">
                        <a:latin typeface="Calibri" panose="020F0502020204030204" pitchFamily="34" charset="0"/>
                        <a:cs typeface="Calibri" panose="020F0502020204030204" pitchFamily="34" charset="0"/>
                      </a:endParaRPr>
                    </a:p>
                  </a:txBody>
                  <a:tcPr>
                    <a:solidFill>
                      <a:schemeClr val="accent3">
                        <a:lumMod val="60000"/>
                        <a:lumOff val="40000"/>
                      </a:schemeClr>
                    </a:solidFill>
                  </a:tcPr>
                </a:tc>
                <a:tc>
                  <a:txBody>
                    <a:bodyPr/>
                    <a:lstStyle/>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Stimulate growth in the professional capacities of staff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Provide support and demonstrate consideration for individual staff members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Model the school's values and practices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Build trusting relationships with and among staff, students and parents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Establish productive working relationships with teacher federation representatives</a:t>
                      </a:r>
                      <a:endParaRPr lang="en-MT" dirty="0">
                        <a:solidFill>
                          <a:schemeClr val="tx1"/>
                        </a:solidFill>
                        <a:latin typeface="Calibri" panose="020F0502020204030204" pitchFamily="34" charset="0"/>
                        <a:cs typeface="Calibri" panose="020F0502020204030204" pitchFamily="34" charset="0"/>
                      </a:endParaRPr>
                    </a:p>
                  </a:txBody>
                  <a:tcPr>
                    <a:solidFill>
                      <a:schemeClr val="bg2">
                        <a:lumMod val="40000"/>
                        <a:lumOff val="60000"/>
                      </a:schemeClr>
                    </a:solidFill>
                  </a:tcPr>
                </a:tc>
                <a:extLst>
                  <a:ext uri="{0D108BD9-81ED-4DB2-BD59-A6C34878D82A}">
                    <a16:rowId xmlns:a16="http://schemas.microsoft.com/office/drawing/2014/main" val="3264330669"/>
                  </a:ext>
                </a:extLst>
              </a:tr>
              <a:tr h="1832311">
                <a:tc>
                  <a:txBody>
                    <a:bodyPr/>
                    <a:lstStyle/>
                    <a:p>
                      <a:r>
                        <a:rPr lang="en-GB" sz="2000" b="1" dirty="0">
                          <a:latin typeface="Calibri" panose="020F0502020204030204" pitchFamily="34" charset="0"/>
                          <a:cs typeface="Calibri" panose="020F0502020204030204" pitchFamily="34" charset="0"/>
                        </a:rPr>
                        <a:t>DEVELOP THE</a:t>
                      </a:r>
                    </a:p>
                    <a:p>
                      <a:r>
                        <a:rPr lang="en-GB" sz="2000" b="1" dirty="0">
                          <a:latin typeface="Calibri" panose="020F0502020204030204" pitchFamily="34" charset="0"/>
                          <a:cs typeface="Calibri" panose="020F0502020204030204" pitchFamily="34" charset="0"/>
                        </a:rPr>
                        <a:t>ORGANISATION TO </a:t>
                      </a:r>
                    </a:p>
                    <a:p>
                      <a:r>
                        <a:rPr lang="en-GB" sz="2000" b="1" dirty="0">
                          <a:latin typeface="Calibri" panose="020F0502020204030204" pitchFamily="34" charset="0"/>
                          <a:cs typeface="Calibri" panose="020F0502020204030204" pitchFamily="34" charset="0"/>
                        </a:rPr>
                        <a:t>SUPPORT DESIRED</a:t>
                      </a:r>
                    </a:p>
                    <a:p>
                      <a:r>
                        <a:rPr lang="en-GB" sz="2000" b="1" dirty="0">
                          <a:latin typeface="Calibri" panose="020F0502020204030204" pitchFamily="34" charset="0"/>
                          <a:cs typeface="Calibri" panose="020F0502020204030204" pitchFamily="34" charset="0"/>
                        </a:rPr>
                        <a:t>PRACTICES</a:t>
                      </a:r>
                    </a:p>
                  </a:txBody>
                  <a:tcPr>
                    <a:solidFill>
                      <a:schemeClr val="accent3"/>
                    </a:solidFill>
                  </a:tcPr>
                </a:tc>
                <a:tc>
                  <a:txBody>
                    <a:bodyPr/>
                    <a:lstStyle/>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Build collaborative culture and distribute leadership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Structure the organisation to facilitate collaboration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Build productive relationships with families and communities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Connect the school to its wider environment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Maintain a safe and healthy school environment </a:t>
                      </a:r>
                      <a:endParaRPr lang="en-MT" sz="18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tx1"/>
                          </a:solidFill>
                          <a:effectLst/>
                          <a:latin typeface="Calibri" panose="020F0502020204030204" pitchFamily="34" charset="0"/>
                          <a:ea typeface="+mn-ea"/>
                          <a:cs typeface="Calibri" panose="020F0502020204030204" pitchFamily="34" charset="0"/>
                        </a:rPr>
                        <a:t>Allocate resources in support of the school’s vision and goals</a:t>
                      </a:r>
                      <a:endParaRPr lang="en-MT" dirty="0">
                        <a:solidFill>
                          <a:schemeClr val="tx1"/>
                        </a:solidFill>
                        <a:latin typeface="Calibri" panose="020F0502020204030204" pitchFamily="34"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431222373"/>
                  </a:ext>
                </a:extLst>
              </a:tr>
              <a:tr h="1644557">
                <a:tc>
                  <a:txBody>
                    <a:bodyPr/>
                    <a:lstStyle/>
                    <a:p>
                      <a:r>
                        <a:rPr lang="en-GB" b="1" dirty="0"/>
                        <a:t>IMPROVE THE</a:t>
                      </a:r>
                    </a:p>
                    <a:p>
                      <a:r>
                        <a:rPr lang="en-GB" b="1" dirty="0"/>
                        <a:t>INSTRUCTIONAL </a:t>
                      </a:r>
                    </a:p>
                    <a:p>
                      <a:r>
                        <a:rPr lang="en-GB" b="1" dirty="0"/>
                        <a:t>PROGRAMME</a:t>
                      </a:r>
                      <a:endParaRPr lang="en-MT" b="1" dirty="0"/>
                    </a:p>
                  </a:txBody>
                  <a:tcPr>
                    <a:solidFill>
                      <a:schemeClr val="accent3">
                        <a:lumMod val="60000"/>
                        <a:lumOff val="40000"/>
                      </a:schemeClr>
                    </a:solidFill>
                  </a:tcPr>
                </a:tc>
                <a:tc>
                  <a:txBody>
                    <a:bodyPr/>
                    <a:lstStyle/>
                    <a:p>
                      <a:pPr marL="285750" indent="-285750">
                        <a:buFont typeface="Wingdings" panose="05000000000000000000" pitchFamily="2" charset="2"/>
                        <a:buChar char="§"/>
                      </a:pPr>
                      <a:r>
                        <a:rPr lang="en-GB" sz="1800" kern="1200" dirty="0">
                          <a:solidFill>
                            <a:schemeClr val="dk1"/>
                          </a:solidFill>
                          <a:effectLst/>
                          <a:latin typeface="Calibri" panose="020F0502020204030204" pitchFamily="34" charset="0"/>
                          <a:ea typeface="+mn-ea"/>
                          <a:cs typeface="Calibri" panose="020F0502020204030204" pitchFamily="34" charset="0"/>
                        </a:rPr>
                        <a:t>Staff the instructional programme </a:t>
                      </a:r>
                      <a:endParaRPr lang="en-MT" sz="1800" kern="1200" dirty="0">
                        <a:solidFill>
                          <a:schemeClr val="dk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dk1"/>
                          </a:solidFill>
                          <a:effectLst/>
                          <a:latin typeface="Calibri" panose="020F0502020204030204" pitchFamily="34" charset="0"/>
                          <a:ea typeface="+mn-ea"/>
                          <a:cs typeface="Calibri" panose="020F0502020204030204" pitchFamily="34" charset="0"/>
                        </a:rPr>
                        <a:t>Provide instructional support </a:t>
                      </a:r>
                      <a:endParaRPr lang="en-MT" sz="1800" kern="1200" dirty="0">
                        <a:solidFill>
                          <a:schemeClr val="dk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dk1"/>
                          </a:solidFill>
                          <a:effectLst/>
                          <a:latin typeface="Calibri" panose="020F0502020204030204" pitchFamily="34" charset="0"/>
                          <a:ea typeface="+mn-ea"/>
                          <a:cs typeface="Calibri" panose="020F0502020204030204" pitchFamily="34" charset="0"/>
                        </a:rPr>
                        <a:t>Monitor student learning and school improvement progress </a:t>
                      </a:r>
                      <a:endParaRPr lang="en-MT" sz="1800" kern="1200" dirty="0">
                        <a:solidFill>
                          <a:schemeClr val="dk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
                      </a:pPr>
                      <a:r>
                        <a:rPr lang="en-GB" sz="1800" kern="1200" dirty="0">
                          <a:solidFill>
                            <a:schemeClr val="dk1"/>
                          </a:solidFill>
                          <a:effectLst/>
                          <a:latin typeface="Calibri" panose="020F0502020204030204" pitchFamily="34" charset="0"/>
                          <a:ea typeface="+mn-ea"/>
                          <a:cs typeface="Calibri" panose="020F0502020204030204" pitchFamily="34" charset="0"/>
                        </a:rPr>
                        <a:t>Buffer staff from distractions to their instructional work</a:t>
                      </a:r>
                    </a:p>
                    <a:p>
                      <a:pPr marL="0" indent="0" algn="r">
                        <a:buFont typeface="Wingdings" panose="05000000000000000000" pitchFamily="2" charset="2"/>
                        <a:buNone/>
                      </a:pPr>
                      <a:r>
                        <a:rPr lang="en-GB" sz="1800" b="1" kern="1200" dirty="0" err="1">
                          <a:solidFill>
                            <a:schemeClr val="accent1">
                              <a:lumMod val="75000"/>
                            </a:schemeClr>
                          </a:solidFill>
                          <a:effectLst/>
                          <a:latin typeface="Calibri" panose="020F0502020204030204" pitchFamily="34" charset="0"/>
                          <a:ea typeface="+mn-ea"/>
                          <a:cs typeface="Calibri" panose="020F0502020204030204" pitchFamily="34" charset="0"/>
                        </a:rPr>
                        <a:t>Leithwood</a:t>
                      </a:r>
                      <a:r>
                        <a:rPr lang="en-GB" sz="1800" b="1" kern="1200" dirty="0">
                          <a:solidFill>
                            <a:schemeClr val="accent1">
                              <a:lumMod val="75000"/>
                            </a:schemeClr>
                          </a:solidFill>
                          <a:effectLst/>
                          <a:latin typeface="Calibri" panose="020F0502020204030204" pitchFamily="34" charset="0"/>
                          <a:ea typeface="+mn-ea"/>
                          <a:cs typeface="Calibri" panose="020F0502020204030204" pitchFamily="34" charset="0"/>
                        </a:rPr>
                        <a:t> et al., 2020: 8</a:t>
                      </a:r>
                      <a:endParaRPr lang="en-MT" b="1" dirty="0">
                        <a:solidFill>
                          <a:schemeClr val="accent1">
                            <a:lumMod val="75000"/>
                          </a:schemeClr>
                        </a:solidFill>
                        <a:latin typeface="Calibri" panose="020F0502020204030204" pitchFamily="34" charset="0"/>
                        <a:cs typeface="Calibri" panose="020F0502020204030204" pitchFamily="34" charset="0"/>
                      </a:endParaRPr>
                    </a:p>
                  </a:txBody>
                  <a:tcPr>
                    <a:solidFill>
                      <a:schemeClr val="bg2">
                        <a:lumMod val="40000"/>
                        <a:lumOff val="60000"/>
                      </a:schemeClr>
                    </a:solidFill>
                  </a:tcPr>
                </a:tc>
                <a:extLst>
                  <a:ext uri="{0D108BD9-81ED-4DB2-BD59-A6C34878D82A}">
                    <a16:rowId xmlns:a16="http://schemas.microsoft.com/office/drawing/2014/main" val="2060133683"/>
                  </a:ext>
                </a:extLst>
              </a:tr>
            </a:tbl>
          </a:graphicData>
        </a:graphic>
      </p:graphicFrame>
    </p:spTree>
    <p:extLst>
      <p:ext uri="{BB962C8B-B14F-4D97-AF65-F5344CB8AC3E}">
        <p14:creationId xmlns:p14="http://schemas.microsoft.com/office/powerpoint/2010/main" val="254057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88BEB-F66B-3A0B-1CD9-2343F92E4FE4}"/>
              </a:ext>
            </a:extLst>
          </p:cNvPr>
          <p:cNvSpPr>
            <a:spLocks noGrp="1"/>
          </p:cNvSpPr>
          <p:nvPr>
            <p:ph type="body" sz="quarter" idx="10"/>
          </p:nvPr>
        </p:nvSpPr>
        <p:spPr/>
        <p:txBody>
          <a:bodyPr/>
          <a:lstStyle/>
          <a:p>
            <a:r>
              <a:rPr lang="en-GB" dirty="0">
                <a:latin typeface="+mn-lt"/>
                <a:ea typeface="Cambria" panose="02040503050406030204" pitchFamily="18" charset="0"/>
              </a:rPr>
              <a:t>Instructional Leadership</a:t>
            </a:r>
            <a:endParaRPr lang="en-MT" dirty="0">
              <a:latin typeface="+mn-lt"/>
              <a:ea typeface="Cambria" panose="02040503050406030204" pitchFamily="18" charset="0"/>
            </a:endParaRPr>
          </a:p>
        </p:txBody>
      </p:sp>
      <p:sp>
        <p:nvSpPr>
          <p:cNvPr id="3" name="Text Placeholder 2">
            <a:extLst>
              <a:ext uri="{FF2B5EF4-FFF2-40B4-BE49-F238E27FC236}">
                <a16:creationId xmlns:a16="http://schemas.microsoft.com/office/drawing/2014/main" id="{7CEB8989-A4E8-8977-7109-EFE150DC013C}"/>
              </a:ext>
            </a:extLst>
          </p:cNvPr>
          <p:cNvSpPr>
            <a:spLocks noGrp="1"/>
          </p:cNvSpPr>
          <p:nvPr>
            <p:ph type="body" sz="quarter" idx="11"/>
          </p:nvPr>
        </p:nvSpPr>
        <p:spPr/>
        <p:txBody>
          <a:bodyPr/>
          <a:lstStyle/>
          <a:p>
            <a:r>
              <a:rPr lang="en-GB" sz="2400" b="1" dirty="0">
                <a:effectLst/>
                <a:latin typeface="Cambria" panose="02040503050406030204" pitchFamily="18" charset="0"/>
                <a:ea typeface="Cambria" panose="02040503050406030204" pitchFamily="18" charset="0"/>
                <a:cs typeface="Times New Roman" panose="02020603050405020304" pitchFamily="18" charset="0"/>
              </a:rPr>
              <a:t>Instructional leadership (IL) places teaching and learning at the forefront of school decision making. It is an overarching orientation that gives structure to a school’s direction, evidenced by leadership practices and skills that support teaching and student outcomes, and drive school improvement and sustained success. </a:t>
            </a:r>
          </a:p>
          <a:p>
            <a:r>
              <a:rPr lang="en-GB" sz="2400" b="1" dirty="0">
                <a:effectLst/>
                <a:latin typeface="Cambria" panose="02040503050406030204" pitchFamily="18" charset="0"/>
                <a:ea typeface="Cambria" panose="02040503050406030204" pitchFamily="18" charset="0"/>
                <a:cs typeface="Times New Roman" panose="02020603050405020304" pitchFamily="18" charset="0"/>
              </a:rPr>
              <a:t>IL emphasises the importance of establishing clear educational goals, planning the curriculum and evaluating teachers and teaching. It sees the leader’s prime focus as responsible for promoting better outcomes for students, emphasising the importance of teaching and learning and enhancing their quality.</a:t>
            </a:r>
          </a:p>
          <a:p>
            <a:endParaRPr lang="en-GB" sz="1800" dirty="0">
              <a:latin typeface="Calibri" panose="020F0502020204030204" pitchFamily="34" charset="0"/>
              <a:cs typeface="Times New Roman" panose="02020603050405020304" pitchFamily="18" charset="0"/>
            </a:endParaRPr>
          </a:p>
          <a:p>
            <a:r>
              <a:rPr lang="en-GB" sz="1800" dirty="0" err="1">
                <a:solidFill>
                  <a:schemeClr val="accent1">
                    <a:lumMod val="75000"/>
                  </a:schemeClr>
                </a:solidFill>
                <a:latin typeface="Calibri" panose="020F0502020204030204" pitchFamily="34" charset="0"/>
                <a:cs typeface="Times New Roman" panose="02020603050405020304" pitchFamily="18" charset="0"/>
              </a:rPr>
              <a:t>Gumus</a:t>
            </a:r>
            <a:r>
              <a:rPr lang="en-GB" sz="1800" dirty="0">
                <a:solidFill>
                  <a:schemeClr val="accent1">
                    <a:lumMod val="75000"/>
                  </a:schemeClr>
                </a:solidFill>
                <a:latin typeface="Calibri" panose="020F0502020204030204" pitchFamily="34" charset="0"/>
                <a:cs typeface="Times New Roman" panose="02020603050405020304" pitchFamily="18" charset="0"/>
              </a:rPr>
              <a:t> et al., 2018; </a:t>
            </a:r>
            <a:r>
              <a:rPr lang="en-GB" sz="1800" dirty="0" err="1">
                <a:solidFill>
                  <a:schemeClr val="accent1">
                    <a:lumMod val="75000"/>
                  </a:schemeClr>
                </a:solidFill>
                <a:latin typeface="Calibri" panose="020F0502020204030204" pitchFamily="34" charset="0"/>
                <a:cs typeface="Times New Roman" panose="02020603050405020304" pitchFamily="18" charset="0"/>
              </a:rPr>
              <a:t>Hallinger</a:t>
            </a:r>
            <a:r>
              <a:rPr lang="en-GB" sz="1800" dirty="0">
                <a:solidFill>
                  <a:schemeClr val="accent1">
                    <a:lumMod val="75000"/>
                  </a:schemeClr>
                </a:solidFill>
                <a:latin typeface="Calibri" panose="020F0502020204030204" pitchFamily="34" charset="0"/>
                <a:cs typeface="Times New Roman" panose="02020603050405020304" pitchFamily="18" charset="0"/>
              </a:rPr>
              <a:t> &amp; Murphy, 1985</a:t>
            </a:r>
          </a:p>
        </p:txBody>
      </p:sp>
    </p:spTree>
    <p:extLst>
      <p:ext uri="{BB962C8B-B14F-4D97-AF65-F5344CB8AC3E}">
        <p14:creationId xmlns:p14="http://schemas.microsoft.com/office/powerpoint/2010/main" val="186108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88BEB-F66B-3A0B-1CD9-2343F92E4FE4}"/>
              </a:ext>
            </a:extLst>
          </p:cNvPr>
          <p:cNvSpPr>
            <a:spLocks noGrp="1"/>
          </p:cNvSpPr>
          <p:nvPr>
            <p:ph type="body" sz="quarter" idx="10"/>
          </p:nvPr>
        </p:nvSpPr>
        <p:spPr/>
        <p:txBody>
          <a:bodyPr/>
          <a:lstStyle/>
          <a:p>
            <a:r>
              <a:rPr lang="en-GB" dirty="0">
                <a:latin typeface="+mn-lt"/>
                <a:ea typeface="Cambria" panose="02040503050406030204" pitchFamily="18" charset="0"/>
              </a:rPr>
              <a:t>Instructional Leadership</a:t>
            </a:r>
            <a:endParaRPr lang="en-MT" dirty="0">
              <a:latin typeface="+mn-lt"/>
              <a:ea typeface="Cambria" panose="02040503050406030204" pitchFamily="18" charset="0"/>
            </a:endParaRPr>
          </a:p>
        </p:txBody>
      </p:sp>
      <p:sp>
        <p:nvSpPr>
          <p:cNvPr id="3" name="Text Placeholder 2">
            <a:extLst>
              <a:ext uri="{FF2B5EF4-FFF2-40B4-BE49-F238E27FC236}">
                <a16:creationId xmlns:a16="http://schemas.microsoft.com/office/drawing/2014/main" id="{7CEB8989-A4E8-8977-7109-EFE150DC013C}"/>
              </a:ext>
            </a:extLst>
          </p:cNvPr>
          <p:cNvSpPr>
            <a:spLocks noGrp="1"/>
          </p:cNvSpPr>
          <p:nvPr>
            <p:ph type="body" sz="quarter" idx="11"/>
          </p:nvPr>
        </p:nvSpPr>
        <p:spPr/>
        <p:txBody>
          <a:bodyPr/>
          <a:lstStyle/>
          <a:p>
            <a:endParaRPr lang="en-GB" sz="1800" dirty="0">
              <a:latin typeface="Calibri" panose="020F0502020204030204" pitchFamily="34" charset="0"/>
              <a:cs typeface="Times New Roman" panose="02020603050405020304" pitchFamily="18" charset="0"/>
            </a:endParaRPr>
          </a:p>
          <a:p>
            <a:r>
              <a:rPr lang="en-GB" sz="2800" b="1" dirty="0">
                <a:effectLst/>
                <a:latin typeface="Cambria" panose="02040503050406030204" pitchFamily="18" charset="0"/>
                <a:ea typeface="Cambria" panose="02040503050406030204" pitchFamily="18" charset="0"/>
                <a:cs typeface="Times New Roman" panose="02020603050405020304" pitchFamily="18" charset="0"/>
              </a:rPr>
              <a:t>Robinson et al., (2009) have gone on to claim that:</a:t>
            </a:r>
          </a:p>
          <a:p>
            <a:r>
              <a:rPr lang="en-GB" sz="2800" b="1" dirty="0">
                <a:effectLst/>
                <a:latin typeface="Cambria" panose="02040503050406030204" pitchFamily="18" charset="0"/>
                <a:ea typeface="Cambria" panose="02040503050406030204" pitchFamily="18" charset="0"/>
                <a:cs typeface="Times New Roman" panose="02020603050405020304" pitchFamily="18" charset="0"/>
              </a:rPr>
              <a:t> “the more leaders focus their influence, their learning and their relationships with teachers on the core business of teaching and learning, the greater their influence on student outcomes</a:t>
            </a:r>
            <a:r>
              <a:rPr lang="en-GB" sz="2800" b="1" dirty="0">
                <a:latin typeface="Cambria" panose="02040503050406030204" pitchFamily="18" charset="0"/>
                <a:ea typeface="Cambria" panose="02040503050406030204" pitchFamily="18" charset="0"/>
                <a:cs typeface="Times New Roman" panose="02020603050405020304" pitchFamily="18" charset="0"/>
              </a:rPr>
              <a:t>”</a:t>
            </a:r>
            <a:r>
              <a:rPr lang="en-GB" sz="2800" b="1" dirty="0">
                <a:effectLst/>
                <a:latin typeface="Cambria" panose="02040503050406030204" pitchFamily="18" charset="0"/>
                <a:ea typeface="Cambria" panose="02040503050406030204" pitchFamily="18" charset="0"/>
                <a:cs typeface="Times New Roman" panose="02020603050405020304" pitchFamily="18" charset="0"/>
              </a:rPr>
              <a:t> (p.28).</a:t>
            </a:r>
            <a:endParaRPr lang="en-GB" sz="28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7523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C4F5-110B-875E-6A9C-407551E85EFA}"/>
              </a:ext>
            </a:extLst>
          </p:cNvPr>
          <p:cNvSpPr>
            <a:spLocks noGrp="1"/>
          </p:cNvSpPr>
          <p:nvPr>
            <p:ph type="title"/>
          </p:nvPr>
        </p:nvSpPr>
        <p:spPr/>
        <p:txBody>
          <a:bodyPr/>
          <a:lstStyle/>
          <a:p>
            <a:endParaRPr lang="en-MT" dirty="0"/>
          </a:p>
        </p:txBody>
      </p:sp>
      <p:sp>
        <p:nvSpPr>
          <p:cNvPr id="3" name="Content Placeholder 2">
            <a:extLst>
              <a:ext uri="{FF2B5EF4-FFF2-40B4-BE49-F238E27FC236}">
                <a16:creationId xmlns:a16="http://schemas.microsoft.com/office/drawing/2014/main" id="{D62FD2E3-FE4C-518D-9396-8CCAB52722FB}"/>
              </a:ext>
            </a:extLst>
          </p:cNvPr>
          <p:cNvSpPr>
            <a:spLocks noGrp="1"/>
          </p:cNvSpPr>
          <p:nvPr>
            <p:ph idx="1"/>
          </p:nvPr>
        </p:nvSpPr>
        <p:spPr/>
        <p:txBody>
          <a:bodyPr/>
          <a:lstStyle/>
          <a:p>
            <a:pPr marL="0" indent="0">
              <a:buNone/>
            </a:pPr>
            <a:endParaRPr lang="en-MT" dirty="0"/>
          </a:p>
        </p:txBody>
      </p:sp>
      <p:sp>
        <p:nvSpPr>
          <p:cNvPr id="5" name="TextBox 4">
            <a:extLst>
              <a:ext uri="{FF2B5EF4-FFF2-40B4-BE49-F238E27FC236}">
                <a16:creationId xmlns:a16="http://schemas.microsoft.com/office/drawing/2014/main" id="{CBA5FF74-EAE3-B4D4-C7C9-1F7BA3ACD6BC}"/>
              </a:ext>
            </a:extLst>
          </p:cNvPr>
          <p:cNvSpPr txBox="1"/>
          <p:nvPr/>
        </p:nvSpPr>
        <p:spPr>
          <a:xfrm>
            <a:off x="804672" y="391236"/>
            <a:ext cx="8497824" cy="1323439"/>
          </a:xfrm>
          <a:prstGeom prst="rect">
            <a:avLst/>
          </a:prstGeom>
          <a:noFill/>
        </p:spPr>
        <p:txBody>
          <a:bodyPr wrap="square">
            <a:spAutoFit/>
          </a:bodyPr>
          <a:lstStyle/>
          <a:p>
            <a:r>
              <a:rPr lang="en-GB" sz="4000" b="1" dirty="0">
                <a:solidFill>
                  <a:srgbClr val="FF7558"/>
                </a:solidFill>
                <a:ea typeface="Cambria" panose="02040503050406030204" pitchFamily="18" charset="0"/>
              </a:rPr>
              <a:t>Schools and their staff take ownership of their own learning</a:t>
            </a:r>
            <a:endParaRPr lang="en-MT" sz="4000" dirty="0">
              <a:solidFill>
                <a:srgbClr val="FF7558"/>
              </a:solidFill>
            </a:endParaRPr>
          </a:p>
        </p:txBody>
      </p:sp>
      <p:sp>
        <p:nvSpPr>
          <p:cNvPr id="7" name="TextBox 6">
            <a:extLst>
              <a:ext uri="{FF2B5EF4-FFF2-40B4-BE49-F238E27FC236}">
                <a16:creationId xmlns:a16="http://schemas.microsoft.com/office/drawing/2014/main" id="{FC31DE18-A0E8-02F5-3792-153D1617ED4B}"/>
              </a:ext>
            </a:extLst>
          </p:cNvPr>
          <p:cNvSpPr txBox="1"/>
          <p:nvPr/>
        </p:nvSpPr>
        <p:spPr>
          <a:xfrm>
            <a:off x="804672" y="2065559"/>
            <a:ext cx="9217152" cy="4585871"/>
          </a:xfrm>
          <a:prstGeom prst="rect">
            <a:avLst/>
          </a:prstGeom>
          <a:noFill/>
        </p:spPr>
        <p:txBody>
          <a:bodyPr wrap="square">
            <a:spAutoFit/>
          </a:bodyPr>
          <a:lstStyle/>
          <a:p>
            <a:pPr marL="0" indent="0">
              <a:buNone/>
            </a:pPr>
            <a:r>
              <a:rPr lang="en-GB" sz="28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“Effective professional development is on-going, includes training, practice and feedback, and provides adequate time and follow-up support. Successful programmes involve teachers in learning activities that are similar to ones they will use with their students</a:t>
            </a:r>
            <a:r>
              <a:rPr lang="en-GB" sz="28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GB" sz="28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and encourage the development of teachers’ learning communities. There is growing interest in developing schools as learning organisations, and in ways for teachers to share their expertise and experience more systematically.” </a:t>
            </a:r>
          </a:p>
          <a:p>
            <a:pPr marL="0" indent="0">
              <a:buNone/>
            </a:pPr>
            <a:endParaRPr lang="en-GB" sz="12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n-GB" sz="2800" dirty="0">
                <a:solidFill>
                  <a:srgbClr val="FF7558"/>
                </a:solidFill>
                <a:effectLst/>
                <a:ea typeface="Cambria" panose="02040503050406030204" pitchFamily="18" charset="0"/>
                <a:cs typeface="Times New Roman" panose="02020603050405020304" pitchFamily="18" charset="0"/>
              </a:rPr>
              <a:t>(OECD, 2009: 49)</a:t>
            </a:r>
            <a:endParaRPr lang="en-MT" sz="2800" dirty="0">
              <a:solidFill>
                <a:srgbClr val="FF7558"/>
              </a:solidFill>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5861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C4F5-110B-875E-6A9C-407551E85EFA}"/>
              </a:ext>
            </a:extLst>
          </p:cNvPr>
          <p:cNvSpPr>
            <a:spLocks noGrp="1"/>
          </p:cNvSpPr>
          <p:nvPr>
            <p:ph type="title"/>
          </p:nvPr>
        </p:nvSpPr>
        <p:spPr/>
        <p:txBody>
          <a:bodyPr/>
          <a:lstStyle/>
          <a:p>
            <a:endParaRPr lang="en-MT" dirty="0"/>
          </a:p>
        </p:txBody>
      </p:sp>
      <p:sp>
        <p:nvSpPr>
          <p:cNvPr id="3" name="Content Placeholder 2">
            <a:extLst>
              <a:ext uri="{FF2B5EF4-FFF2-40B4-BE49-F238E27FC236}">
                <a16:creationId xmlns:a16="http://schemas.microsoft.com/office/drawing/2014/main" id="{D62FD2E3-FE4C-518D-9396-8CCAB52722FB}"/>
              </a:ext>
            </a:extLst>
          </p:cNvPr>
          <p:cNvSpPr>
            <a:spLocks noGrp="1"/>
          </p:cNvSpPr>
          <p:nvPr>
            <p:ph idx="1"/>
          </p:nvPr>
        </p:nvSpPr>
        <p:spPr/>
        <p:txBody>
          <a:bodyPr/>
          <a:lstStyle/>
          <a:p>
            <a:pPr marL="0" indent="0">
              <a:buNone/>
            </a:pPr>
            <a:endParaRPr lang="en-MT" dirty="0"/>
          </a:p>
        </p:txBody>
      </p:sp>
      <p:sp>
        <p:nvSpPr>
          <p:cNvPr id="5" name="TextBox 4">
            <a:extLst>
              <a:ext uri="{FF2B5EF4-FFF2-40B4-BE49-F238E27FC236}">
                <a16:creationId xmlns:a16="http://schemas.microsoft.com/office/drawing/2014/main" id="{CBA5FF74-EAE3-B4D4-C7C9-1F7BA3ACD6BC}"/>
              </a:ext>
            </a:extLst>
          </p:cNvPr>
          <p:cNvSpPr txBox="1"/>
          <p:nvPr/>
        </p:nvSpPr>
        <p:spPr>
          <a:xfrm>
            <a:off x="341376" y="0"/>
            <a:ext cx="10448544" cy="1323439"/>
          </a:xfrm>
          <a:prstGeom prst="rect">
            <a:avLst/>
          </a:prstGeom>
          <a:noFill/>
        </p:spPr>
        <p:txBody>
          <a:bodyPr wrap="square">
            <a:spAutoFit/>
          </a:bodyPr>
          <a:lstStyle/>
          <a:p>
            <a:pPr algn="ctr"/>
            <a:r>
              <a:rPr lang="en-GB" sz="4000" b="1" dirty="0">
                <a:solidFill>
                  <a:srgbClr val="FF7558"/>
                </a:solidFill>
                <a:ea typeface="Cambria" panose="02040503050406030204" pitchFamily="18" charset="0"/>
              </a:rPr>
              <a:t>The challenge: </a:t>
            </a:r>
          </a:p>
          <a:p>
            <a:pPr algn="ctr"/>
            <a:r>
              <a:rPr lang="en-GB" sz="4000" b="1" dirty="0">
                <a:solidFill>
                  <a:srgbClr val="FF7558"/>
                </a:solidFill>
                <a:ea typeface="Cambria" panose="02040503050406030204" pitchFamily="18" charset="0"/>
              </a:rPr>
              <a:t>How do we view learning?</a:t>
            </a:r>
          </a:p>
        </p:txBody>
      </p:sp>
      <p:sp>
        <p:nvSpPr>
          <p:cNvPr id="7" name="TextBox 6">
            <a:extLst>
              <a:ext uri="{FF2B5EF4-FFF2-40B4-BE49-F238E27FC236}">
                <a16:creationId xmlns:a16="http://schemas.microsoft.com/office/drawing/2014/main" id="{FC31DE18-A0E8-02F5-3792-153D1617ED4B}"/>
              </a:ext>
            </a:extLst>
          </p:cNvPr>
          <p:cNvSpPr txBox="1"/>
          <p:nvPr/>
        </p:nvSpPr>
        <p:spPr>
          <a:xfrm>
            <a:off x="170688" y="1572767"/>
            <a:ext cx="10363200" cy="5940088"/>
          </a:xfrm>
          <a:prstGeom prst="rect">
            <a:avLst/>
          </a:prstGeom>
          <a:noFill/>
        </p:spPr>
        <p:txBody>
          <a:bodyPr wrap="square">
            <a:spAutoFit/>
          </a:bodyPr>
          <a:lstStyle/>
          <a:p>
            <a:pPr marL="457200" indent="-457200">
              <a:lnSpc>
                <a:spcPct val="150000"/>
              </a:lnSpc>
              <a:buClr>
                <a:srgbClr val="FF7558"/>
              </a:buClr>
              <a:buFont typeface="Wingdings" panose="05000000000000000000" pitchFamily="2" charset="2"/>
              <a:buChar char="§"/>
            </a:pPr>
            <a:r>
              <a:rPr lang="en-GB" altLang="ja-JP" sz="2400" b="1" dirty="0">
                <a:solidFill>
                  <a:schemeClr val="accent1">
                    <a:lumMod val="75000"/>
                  </a:schemeClr>
                </a:solidFill>
                <a:latin typeface="Cambria" panose="02040503050406030204" pitchFamily="18" charset="0"/>
                <a:ea typeface="Cambria" panose="02040503050406030204" pitchFamily="18" charset="0"/>
              </a:rPr>
              <a:t>What are we doing to break existing boundaries, to engage with new forms of learning and liberate a learning profession?</a:t>
            </a:r>
          </a:p>
          <a:p>
            <a:pPr marL="457200" indent="-457200">
              <a:lnSpc>
                <a:spcPct val="150000"/>
              </a:lnSpc>
              <a:buClr>
                <a:srgbClr val="FF7558"/>
              </a:buClr>
              <a:buFont typeface="Wingdings" panose="05000000000000000000" pitchFamily="2" charset="2"/>
              <a:buChar char="§"/>
            </a:pPr>
            <a:r>
              <a:rPr lang="en-US" altLang="en-US" sz="2400" b="1" dirty="0">
                <a:solidFill>
                  <a:schemeClr val="accent1">
                    <a:lumMod val="75000"/>
                  </a:schemeClr>
                </a:solidFill>
                <a:latin typeface="Cambria" panose="02040503050406030204" pitchFamily="18" charset="0"/>
                <a:ea typeface="Cambria" panose="02040503050406030204" pitchFamily="18" charset="0"/>
              </a:rPr>
              <a:t>Are we prepared to fit in any learning model presented to us?</a:t>
            </a:r>
          </a:p>
          <a:p>
            <a:pPr marL="457200" indent="-457200">
              <a:lnSpc>
                <a:spcPct val="150000"/>
              </a:lnSpc>
              <a:buClr>
                <a:srgbClr val="FF7558"/>
              </a:buClr>
              <a:buFont typeface="Wingdings" panose="05000000000000000000" pitchFamily="2" charset="2"/>
              <a:buChar char="§"/>
            </a:pPr>
            <a:r>
              <a:rPr lang="en-US" altLang="en-US" sz="2400" b="1" dirty="0">
                <a:solidFill>
                  <a:schemeClr val="accent1">
                    <a:lumMod val="75000"/>
                  </a:schemeClr>
                </a:solidFill>
                <a:latin typeface="Cambria" panose="02040503050406030204" pitchFamily="18" charset="0"/>
                <a:ea typeface="Cambria" panose="02040503050406030204" pitchFamily="18" charset="0"/>
              </a:rPr>
              <a:t>Are we happy with the existing models?</a:t>
            </a:r>
          </a:p>
          <a:p>
            <a:pPr marL="457200" indent="-457200">
              <a:lnSpc>
                <a:spcPct val="150000"/>
              </a:lnSpc>
              <a:buClr>
                <a:srgbClr val="FF7558"/>
              </a:buClr>
              <a:buFont typeface="Wingdings" panose="05000000000000000000" pitchFamily="2" charset="2"/>
              <a:buChar char="§"/>
            </a:pPr>
            <a:r>
              <a:rPr lang="en-US" altLang="en-US" sz="2400" b="1" dirty="0">
                <a:solidFill>
                  <a:schemeClr val="accent1">
                    <a:lumMod val="75000"/>
                  </a:schemeClr>
                </a:solidFill>
                <a:latin typeface="Cambria" panose="02040503050406030204" pitchFamily="18" charset="0"/>
                <a:ea typeface="Cambria" panose="02040503050406030204" pitchFamily="18" charset="0"/>
              </a:rPr>
              <a:t>How effective are they? How do we measure effectiveness?</a:t>
            </a:r>
          </a:p>
          <a:p>
            <a:pPr marL="457200" indent="-457200">
              <a:lnSpc>
                <a:spcPct val="150000"/>
              </a:lnSpc>
              <a:buClr>
                <a:srgbClr val="FF7558"/>
              </a:buClr>
              <a:buFont typeface="Wingdings" panose="05000000000000000000" pitchFamily="2" charset="2"/>
              <a:buChar char="§"/>
            </a:pPr>
            <a:r>
              <a:rPr lang="en-US" altLang="en-US" sz="2400" b="1" dirty="0">
                <a:solidFill>
                  <a:schemeClr val="accent1">
                    <a:lumMod val="75000"/>
                  </a:schemeClr>
                </a:solidFill>
                <a:latin typeface="Cambria" panose="02040503050406030204" pitchFamily="18" charset="0"/>
                <a:ea typeface="Cambria" panose="02040503050406030204" pitchFamily="18" charset="0"/>
              </a:rPr>
              <a:t>How have we engaged with ‘learning’ throughout our lives?</a:t>
            </a:r>
          </a:p>
          <a:p>
            <a:pPr marL="457200" indent="-457200">
              <a:lnSpc>
                <a:spcPct val="150000"/>
              </a:lnSpc>
              <a:buClr>
                <a:srgbClr val="FF7558"/>
              </a:buClr>
              <a:buFont typeface="Wingdings" panose="05000000000000000000" pitchFamily="2" charset="2"/>
              <a:buChar char="§"/>
            </a:pPr>
            <a:r>
              <a:rPr lang="en-US" altLang="en-US" sz="2400" b="1" dirty="0">
                <a:solidFill>
                  <a:schemeClr val="accent1">
                    <a:lumMod val="75000"/>
                  </a:schemeClr>
                </a:solidFill>
                <a:latin typeface="Cambria" panose="02040503050406030204" pitchFamily="18" charset="0"/>
                <a:ea typeface="Cambria" panose="02040503050406030204" pitchFamily="18" charset="0"/>
              </a:rPr>
              <a:t>Have these influenced the way we structure our own PD sessions?</a:t>
            </a:r>
          </a:p>
          <a:p>
            <a:pPr marL="457200" indent="-457200">
              <a:lnSpc>
                <a:spcPct val="150000"/>
              </a:lnSpc>
              <a:buClr>
                <a:srgbClr val="FF7558"/>
              </a:buClr>
              <a:buFont typeface="Wingdings" panose="05000000000000000000" pitchFamily="2" charset="2"/>
              <a:buChar char="§"/>
            </a:pPr>
            <a:r>
              <a:rPr lang="en-US" altLang="en-US" sz="2400" b="1" dirty="0">
                <a:solidFill>
                  <a:schemeClr val="accent1">
                    <a:lumMod val="75000"/>
                  </a:schemeClr>
                </a:solidFill>
                <a:latin typeface="Cambria" panose="02040503050406030204" pitchFamily="18" charset="0"/>
                <a:ea typeface="Cambria" panose="02040503050406030204" pitchFamily="18" charset="0"/>
              </a:rPr>
              <a:t>Can we create models that become more meaningful to us and the educators we relate to?</a:t>
            </a:r>
          </a:p>
          <a:p>
            <a:endParaRPr lang="en-GB" sz="2800" b="1" dirty="0">
              <a:solidFill>
                <a:schemeClr val="accent1">
                  <a:lumMod val="75000"/>
                </a:schemeClr>
              </a:solidFill>
            </a:endParaRPr>
          </a:p>
          <a:p>
            <a:pPr marL="0" indent="0">
              <a:buNone/>
            </a:pPr>
            <a:endParaRPr lang="en-MT" sz="2800" dirty="0">
              <a:solidFill>
                <a:srgbClr val="FF755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51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F1AAC-9DB6-5D61-76E6-BE614F9E5A75}"/>
              </a:ext>
            </a:extLst>
          </p:cNvPr>
          <p:cNvSpPr>
            <a:spLocks noGrp="1"/>
          </p:cNvSpPr>
          <p:nvPr>
            <p:ph type="body" sz="quarter" idx="10"/>
          </p:nvPr>
        </p:nvSpPr>
        <p:spPr>
          <a:xfrm>
            <a:off x="286603" y="818867"/>
            <a:ext cx="11313993" cy="5622876"/>
          </a:xfrm>
        </p:spPr>
        <p:txBody>
          <a:bodyPr/>
          <a:lstStyle/>
          <a:p>
            <a:pPr>
              <a:spcBef>
                <a:spcPts val="0"/>
              </a:spcBef>
            </a:pPr>
            <a:r>
              <a:rPr lang="en-GB" sz="3600" dirty="0">
                <a:solidFill>
                  <a:schemeClr val="accent1">
                    <a:lumMod val="75000"/>
                  </a:schemeClr>
                </a:solidFill>
                <a:latin typeface="Maiandra GD" panose="020E0502030308020204" pitchFamily="34" charset="0"/>
                <a:ea typeface="Gungsuh" panose="020B0503020000020004" pitchFamily="18" charset="-127"/>
                <a:cs typeface="Calibri" panose="020F0502020204030204" pitchFamily="34" charset="0"/>
              </a:rPr>
              <a:t>EUROPE AS AN EDUCATION VILLAGE:</a:t>
            </a:r>
          </a:p>
          <a:p>
            <a:pPr>
              <a:spcBef>
                <a:spcPts val="0"/>
              </a:spcBef>
            </a:pPr>
            <a:r>
              <a:rPr lang="en-GB" sz="3200" b="0" dirty="0">
                <a:solidFill>
                  <a:schemeClr val="accent1">
                    <a:lumMod val="75000"/>
                  </a:schemeClr>
                </a:solidFill>
                <a:latin typeface="Maiandra GD" panose="020E0502030308020204" pitchFamily="34" charset="0"/>
                <a:ea typeface="Gungsuh" panose="020B0503020000020004" pitchFamily="18" charset="-127"/>
                <a:cs typeface="Calibri" panose="020F0502020204030204" pitchFamily="34" charset="0"/>
              </a:rPr>
              <a:t>AN INTERNATIONAL CONFERENCE</a:t>
            </a:r>
          </a:p>
          <a:p>
            <a:pPr>
              <a:spcBef>
                <a:spcPts val="0"/>
              </a:spcBef>
            </a:pPr>
            <a:endParaRPr lang="en-GB" sz="3200" dirty="0">
              <a:solidFill>
                <a:schemeClr val="accent1">
                  <a:lumMod val="75000"/>
                </a:schemeClr>
              </a:solidFill>
              <a:latin typeface="Calibri" panose="020F0502020204030204" pitchFamily="34" charset="0"/>
              <a:cs typeface="Calibri" panose="020F0502020204030204" pitchFamily="34" charset="0"/>
            </a:endParaRPr>
          </a:p>
          <a:p>
            <a:pPr>
              <a:spcBef>
                <a:spcPts val="0"/>
              </a:spcBef>
            </a:pPr>
            <a:r>
              <a:rPr lang="en-GB" sz="3600" dirty="0">
                <a:latin typeface="Calibri" panose="020F0502020204030204" pitchFamily="34" charset="0"/>
                <a:cs typeface="Calibri" panose="020F0502020204030204" pitchFamily="34" charset="0"/>
              </a:rPr>
              <a:t>Instructional Leadership:</a:t>
            </a:r>
          </a:p>
          <a:p>
            <a:pPr>
              <a:spcBef>
                <a:spcPts val="0"/>
              </a:spcBef>
            </a:pPr>
            <a:r>
              <a:rPr lang="en-GB" sz="3600" i="1" dirty="0">
                <a:latin typeface="Calibri" panose="020F0502020204030204" pitchFamily="34" charset="0"/>
                <a:cs typeface="Calibri" panose="020F0502020204030204" pitchFamily="34" charset="0"/>
              </a:rPr>
              <a:t>an International Perspective</a:t>
            </a:r>
          </a:p>
          <a:p>
            <a:pPr>
              <a:spcBef>
                <a:spcPts val="0"/>
              </a:spcBef>
            </a:pPr>
            <a:endParaRPr lang="en-GB" sz="3200" i="1" dirty="0">
              <a:latin typeface="Calibri" panose="020F0502020204030204" pitchFamily="34" charset="0"/>
              <a:cs typeface="Calibri" panose="020F0502020204030204" pitchFamily="34" charset="0"/>
            </a:endParaRPr>
          </a:p>
          <a:p>
            <a:pPr>
              <a:spcBef>
                <a:spcPts val="0"/>
              </a:spcBef>
            </a:pPr>
            <a:r>
              <a:rPr lang="en-GB" sz="2400" dirty="0">
                <a:solidFill>
                  <a:schemeClr val="accent1">
                    <a:lumMod val="75000"/>
                  </a:schemeClr>
                </a:solidFill>
                <a:latin typeface="Calibri" panose="020F0502020204030204" pitchFamily="34" charset="0"/>
                <a:cs typeface="Calibri" panose="020F0502020204030204" pitchFamily="34" charset="0"/>
              </a:rPr>
              <a:t>Professor Christopher Bezzina </a:t>
            </a:r>
            <a:r>
              <a:rPr lang="en-GB" sz="1800" dirty="0">
                <a:solidFill>
                  <a:schemeClr val="accent1">
                    <a:lumMod val="75000"/>
                  </a:schemeClr>
                </a:solidFill>
                <a:latin typeface="Calibri" panose="020F0502020204030204" pitchFamily="34" charset="0"/>
                <a:cs typeface="Calibri" panose="020F0502020204030204" pitchFamily="34" charset="0"/>
              </a:rPr>
              <a:t>FCCEAM</a:t>
            </a:r>
          </a:p>
          <a:p>
            <a:pPr>
              <a:spcBef>
                <a:spcPts val="0"/>
              </a:spcBef>
            </a:pPr>
            <a:r>
              <a:rPr lang="en-GB" sz="2000" dirty="0">
                <a:solidFill>
                  <a:schemeClr val="accent1">
                    <a:lumMod val="75000"/>
                  </a:schemeClr>
                </a:solidFill>
                <a:latin typeface="Calibri" panose="020F0502020204030204" pitchFamily="34" charset="0"/>
                <a:cs typeface="Calibri" panose="020F0502020204030204" pitchFamily="34" charset="0"/>
              </a:rPr>
              <a:t>Faculty of Education</a:t>
            </a:r>
          </a:p>
          <a:p>
            <a:pPr>
              <a:spcBef>
                <a:spcPts val="0"/>
              </a:spcBef>
            </a:pPr>
            <a:r>
              <a:rPr lang="en-GB" sz="2000" dirty="0">
                <a:solidFill>
                  <a:schemeClr val="accent1">
                    <a:lumMod val="75000"/>
                  </a:schemeClr>
                </a:solidFill>
                <a:latin typeface="Calibri" panose="020F0502020204030204" pitchFamily="34" charset="0"/>
                <a:cs typeface="Calibri" panose="020F0502020204030204" pitchFamily="34" charset="0"/>
              </a:rPr>
              <a:t>University of Malta</a:t>
            </a:r>
          </a:p>
          <a:p>
            <a:pPr>
              <a:spcBef>
                <a:spcPts val="0"/>
              </a:spcBef>
            </a:pPr>
            <a:r>
              <a:rPr lang="en-GB" sz="2000" dirty="0">
                <a:solidFill>
                  <a:schemeClr val="accent1">
                    <a:lumMod val="75000"/>
                  </a:schemeClr>
                </a:solidFill>
                <a:latin typeface="Calibri" panose="020F0502020204030204" pitchFamily="34" charset="0"/>
                <a:cs typeface="Calibri" panose="020F0502020204030204" pitchFamily="34" charset="0"/>
              </a:rPr>
              <a:t>MALTA</a:t>
            </a:r>
          </a:p>
          <a:p>
            <a:pPr>
              <a:spcBef>
                <a:spcPts val="0"/>
              </a:spcBef>
            </a:pPr>
            <a:endParaRPr lang="en-GB" sz="2400" dirty="0">
              <a:latin typeface="Calibri" panose="020F0502020204030204" pitchFamily="34" charset="0"/>
              <a:cs typeface="Calibri" panose="020F0502020204030204" pitchFamily="34" charset="0"/>
            </a:endParaRPr>
          </a:p>
          <a:p>
            <a:pPr>
              <a:spcBef>
                <a:spcPts val="0"/>
              </a:spcBef>
            </a:pPr>
            <a:r>
              <a:rPr lang="en-GB" sz="2000" dirty="0">
                <a:latin typeface="Maiandra GD" panose="020E0502030308020204" pitchFamily="34" charset="0"/>
                <a:cs typeface="Calibri" panose="020F0502020204030204" pitchFamily="34" charset="0"/>
              </a:rPr>
              <a:t>25</a:t>
            </a:r>
            <a:r>
              <a:rPr lang="en-GB" sz="2000" baseline="30000" dirty="0">
                <a:latin typeface="Maiandra GD" panose="020E0502030308020204" pitchFamily="34" charset="0"/>
                <a:cs typeface="Calibri" panose="020F0502020204030204" pitchFamily="34" charset="0"/>
              </a:rPr>
              <a:t>th </a:t>
            </a:r>
            <a:r>
              <a:rPr lang="en-GB" sz="2000" dirty="0">
                <a:latin typeface="Maiandra GD" panose="020E0502030308020204" pitchFamily="34" charset="0"/>
                <a:cs typeface="Calibri" panose="020F0502020204030204" pitchFamily="34" charset="0"/>
              </a:rPr>
              <a:t>June 2024</a:t>
            </a:r>
          </a:p>
          <a:p>
            <a:pPr>
              <a:spcBef>
                <a:spcPts val="0"/>
              </a:spcBef>
            </a:pPr>
            <a:r>
              <a:rPr lang="en-GB" sz="2000" dirty="0">
                <a:latin typeface="Maiandra GD" panose="020E0502030308020204" pitchFamily="34" charset="0"/>
                <a:cs typeface="Calibri" panose="020F0502020204030204" pitchFamily="34" charset="0"/>
              </a:rPr>
              <a:t>Hotel Passage, Brno, Czech Republic</a:t>
            </a:r>
            <a:endParaRPr lang="en-MT" sz="2000" dirty="0">
              <a:latin typeface="Maiandra GD" panose="020E0502030308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9437FA5-E4FB-1501-346D-DCB7E68D840D}"/>
              </a:ext>
            </a:extLst>
          </p:cNvPr>
          <p:cNvPicPr>
            <a:picLocks noChangeAspect="1"/>
          </p:cNvPicPr>
          <p:nvPr/>
        </p:nvPicPr>
        <p:blipFill>
          <a:blip r:embed="rId2"/>
          <a:stretch>
            <a:fillRect/>
          </a:stretch>
        </p:blipFill>
        <p:spPr>
          <a:xfrm>
            <a:off x="9753600" y="5583683"/>
            <a:ext cx="2438400" cy="1274317"/>
          </a:xfrm>
          <a:prstGeom prst="rect">
            <a:avLst/>
          </a:prstGeom>
        </p:spPr>
      </p:pic>
    </p:spTree>
    <p:extLst>
      <p:ext uri="{BB962C8B-B14F-4D97-AF65-F5344CB8AC3E}">
        <p14:creationId xmlns:p14="http://schemas.microsoft.com/office/powerpoint/2010/main" val="316846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C4F5-110B-875E-6A9C-407551E85EFA}"/>
              </a:ext>
            </a:extLst>
          </p:cNvPr>
          <p:cNvSpPr>
            <a:spLocks noGrp="1"/>
          </p:cNvSpPr>
          <p:nvPr>
            <p:ph type="title"/>
          </p:nvPr>
        </p:nvSpPr>
        <p:spPr/>
        <p:txBody>
          <a:bodyPr/>
          <a:lstStyle/>
          <a:p>
            <a:endParaRPr lang="en-MT" dirty="0"/>
          </a:p>
        </p:txBody>
      </p:sp>
      <p:sp>
        <p:nvSpPr>
          <p:cNvPr id="3" name="Content Placeholder 2">
            <a:extLst>
              <a:ext uri="{FF2B5EF4-FFF2-40B4-BE49-F238E27FC236}">
                <a16:creationId xmlns:a16="http://schemas.microsoft.com/office/drawing/2014/main" id="{D62FD2E3-FE4C-518D-9396-8CCAB52722FB}"/>
              </a:ext>
            </a:extLst>
          </p:cNvPr>
          <p:cNvSpPr>
            <a:spLocks noGrp="1"/>
          </p:cNvSpPr>
          <p:nvPr>
            <p:ph idx="1"/>
          </p:nvPr>
        </p:nvSpPr>
        <p:spPr/>
        <p:txBody>
          <a:bodyPr/>
          <a:lstStyle/>
          <a:p>
            <a:pPr marL="0" indent="0">
              <a:buNone/>
            </a:pPr>
            <a:endParaRPr lang="en-MT" dirty="0"/>
          </a:p>
        </p:txBody>
      </p:sp>
      <p:sp>
        <p:nvSpPr>
          <p:cNvPr id="5" name="TextBox 4">
            <a:extLst>
              <a:ext uri="{FF2B5EF4-FFF2-40B4-BE49-F238E27FC236}">
                <a16:creationId xmlns:a16="http://schemas.microsoft.com/office/drawing/2014/main" id="{CBA5FF74-EAE3-B4D4-C7C9-1F7BA3ACD6BC}"/>
              </a:ext>
            </a:extLst>
          </p:cNvPr>
          <p:cNvSpPr txBox="1"/>
          <p:nvPr/>
        </p:nvSpPr>
        <p:spPr>
          <a:xfrm>
            <a:off x="316992" y="292608"/>
            <a:ext cx="10448544" cy="707886"/>
          </a:xfrm>
          <a:prstGeom prst="rect">
            <a:avLst/>
          </a:prstGeom>
          <a:noFill/>
        </p:spPr>
        <p:txBody>
          <a:bodyPr wrap="square">
            <a:spAutoFit/>
          </a:bodyPr>
          <a:lstStyle/>
          <a:p>
            <a:pPr algn="ctr"/>
            <a:r>
              <a:rPr lang="en-GB" sz="4000" b="1" dirty="0">
                <a:solidFill>
                  <a:srgbClr val="FF7558"/>
                </a:solidFill>
                <a:ea typeface="Cambria" panose="02040503050406030204" pitchFamily="18" charset="0"/>
              </a:rPr>
              <a:t>The Professional Learning Community</a:t>
            </a:r>
          </a:p>
        </p:txBody>
      </p:sp>
      <p:sp>
        <p:nvSpPr>
          <p:cNvPr id="7" name="TextBox 6">
            <a:extLst>
              <a:ext uri="{FF2B5EF4-FFF2-40B4-BE49-F238E27FC236}">
                <a16:creationId xmlns:a16="http://schemas.microsoft.com/office/drawing/2014/main" id="{FC31DE18-A0E8-02F5-3792-153D1617ED4B}"/>
              </a:ext>
            </a:extLst>
          </p:cNvPr>
          <p:cNvSpPr txBox="1"/>
          <p:nvPr/>
        </p:nvSpPr>
        <p:spPr>
          <a:xfrm>
            <a:off x="536448" y="1572767"/>
            <a:ext cx="9997440" cy="4770537"/>
          </a:xfrm>
          <a:prstGeom prst="rect">
            <a:avLst/>
          </a:prstGeom>
          <a:noFill/>
        </p:spPr>
        <p:txBody>
          <a:bodyPr wrap="square">
            <a:spAutoFit/>
          </a:bodyPr>
          <a:lstStyle/>
          <a:p>
            <a:pPr marL="0" indent="0">
              <a:buFont typeface="Wingdings 3" panose="05040102010807070707" pitchFamily="18" charset="2"/>
              <a:buNone/>
              <a:defRPr/>
            </a:pPr>
            <a:r>
              <a:rPr lang="en-GB" sz="3200" b="1" dirty="0">
                <a:solidFill>
                  <a:schemeClr val="tx2">
                    <a:lumMod val="75000"/>
                    <a:lumOff val="25000"/>
                  </a:schemeClr>
                </a:solidFill>
                <a:latin typeface="Cambria" panose="02040503050406030204" pitchFamily="18" charset="0"/>
                <a:ea typeface="Cambria" panose="02040503050406030204" pitchFamily="18" charset="0"/>
              </a:rPr>
              <a:t>A PLC “is an ongoing process in which educators work collaboratively in recurring cycles of collective inquiry and action research to achieve better results for the students they serve. PLCs operate under the assumption that the key to improved learning for students is continuous job-embedded learning for educators.”</a:t>
            </a:r>
          </a:p>
          <a:p>
            <a:pPr marL="0" indent="0">
              <a:buFont typeface="Wingdings 3" panose="05040102010807070707" pitchFamily="18" charset="2"/>
              <a:buNone/>
              <a:defRPr/>
            </a:pPr>
            <a:r>
              <a:rPr lang="en-GB" sz="2400" b="1" dirty="0">
                <a:solidFill>
                  <a:srgbClr val="FF7558"/>
                </a:solidFill>
                <a:ea typeface="Cambria" panose="02040503050406030204" pitchFamily="18" charset="0"/>
                <a:cs typeface="Calibri" panose="020F0502020204030204" pitchFamily="34" charset="0"/>
              </a:rPr>
              <a:t>DuFour et al., 2017: 10</a:t>
            </a:r>
          </a:p>
          <a:p>
            <a:endParaRPr lang="en-GB" sz="2800" b="1" dirty="0">
              <a:solidFill>
                <a:schemeClr val="accent1">
                  <a:lumMod val="75000"/>
                </a:schemeClr>
              </a:solidFill>
            </a:endParaRPr>
          </a:p>
          <a:p>
            <a:pPr marL="0" indent="0">
              <a:buNone/>
            </a:pPr>
            <a:endParaRPr lang="en-MT" sz="2800" dirty="0">
              <a:solidFill>
                <a:srgbClr val="FF755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69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35C3A8-C50F-EEAB-476E-C46CF6B10502}"/>
              </a:ext>
            </a:extLst>
          </p:cNvPr>
          <p:cNvSpPr/>
          <p:nvPr/>
        </p:nvSpPr>
        <p:spPr>
          <a:xfrm>
            <a:off x="2263698" y="579863"/>
            <a:ext cx="8352263" cy="1148662"/>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ambria" panose="02040503050406030204" pitchFamily="18" charset="0"/>
                <a:ea typeface="Cambria" panose="02040503050406030204" pitchFamily="18" charset="0"/>
              </a:rPr>
              <a:t>Teacher-driven continuing professional development and learning</a:t>
            </a:r>
            <a:endParaRPr lang="en-MT" sz="2800" b="1" dirty="0">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331AD2B6-D574-06E4-E249-DFC3394E9CD4}"/>
              </a:ext>
            </a:extLst>
          </p:cNvPr>
          <p:cNvSpPr>
            <a:spLocks noGrp="1"/>
          </p:cNvSpPr>
          <p:nvPr>
            <p:ph type="title"/>
          </p:nvPr>
        </p:nvSpPr>
        <p:spPr>
          <a:xfrm>
            <a:off x="927410" y="1728525"/>
            <a:ext cx="10515600" cy="1325563"/>
          </a:xfrm>
        </p:spPr>
        <p:txBody>
          <a:bodyPr>
            <a:normAutofit fontScale="90000"/>
          </a:bodyPr>
          <a:lstStyle/>
          <a:p>
            <a:pPr algn="ctr"/>
            <a:br>
              <a:rPr lang="en-GB" sz="3300" b="1" dirty="0">
                <a:latin typeface="Cambria" panose="02040503050406030204" pitchFamily="18" charset="0"/>
                <a:ea typeface="Cambria" panose="02040503050406030204" pitchFamily="18" charset="0"/>
              </a:rPr>
            </a:br>
            <a:r>
              <a:rPr lang="en-GB" sz="3300" b="1" dirty="0">
                <a:latin typeface="Cambria" panose="02040503050406030204" pitchFamily="18" charset="0"/>
                <a:ea typeface="Cambria" panose="02040503050406030204" pitchFamily="18" charset="0"/>
              </a:rPr>
              <a:t> </a:t>
            </a:r>
            <a:r>
              <a:rPr lang="en-GB" sz="3300" b="1" dirty="0">
                <a:solidFill>
                  <a:schemeClr val="accent1">
                    <a:lumMod val="75000"/>
                  </a:schemeClr>
                </a:solidFill>
                <a:latin typeface="Cambria" panose="02040503050406030204" pitchFamily="18" charset="0"/>
                <a:ea typeface="Cambria" panose="02040503050406030204" pitchFamily="18" charset="0"/>
              </a:rPr>
              <a:t>A professional learning community</a:t>
            </a:r>
            <a:br>
              <a:rPr lang="en-GB" sz="3300" b="1" dirty="0">
                <a:solidFill>
                  <a:schemeClr val="accent1">
                    <a:lumMod val="75000"/>
                  </a:schemeClr>
                </a:solidFill>
                <a:latin typeface="Cambria" panose="02040503050406030204" pitchFamily="18" charset="0"/>
                <a:ea typeface="Cambria" panose="02040503050406030204" pitchFamily="18" charset="0"/>
              </a:rPr>
            </a:br>
            <a:r>
              <a:rPr lang="en-GB" sz="3300" b="1" dirty="0">
                <a:solidFill>
                  <a:schemeClr val="accent1">
                    <a:lumMod val="50000"/>
                  </a:schemeClr>
                </a:solidFill>
                <a:latin typeface="Cambria" panose="02040503050406030204" pitchFamily="18" charset="0"/>
                <a:ea typeface="Cambria" panose="02040503050406030204" pitchFamily="18" charset="0"/>
              </a:rPr>
              <a:t>a learning culture</a:t>
            </a:r>
            <a:endParaRPr lang="en-MT" sz="3300" b="1" dirty="0">
              <a:solidFill>
                <a:schemeClr val="accent1">
                  <a:lumMod val="50000"/>
                </a:schemeClr>
              </a:solidFill>
              <a:latin typeface="Cambria" panose="02040503050406030204" pitchFamily="18" charset="0"/>
              <a:ea typeface="Cambria" panose="02040503050406030204" pitchFamily="18" charset="0"/>
            </a:endParaRPr>
          </a:p>
        </p:txBody>
      </p:sp>
      <p:graphicFrame>
        <p:nvGraphicFramePr>
          <p:cNvPr id="59" name="Content Placeholder 2">
            <a:extLst>
              <a:ext uri="{FF2B5EF4-FFF2-40B4-BE49-F238E27FC236}">
                <a16:creationId xmlns:a16="http://schemas.microsoft.com/office/drawing/2014/main" id="{35795B5B-0F9B-0B84-3DDC-29BB67C38E02}"/>
              </a:ext>
            </a:extLst>
          </p:cNvPr>
          <p:cNvGraphicFramePr>
            <a:graphicFrameLocks noGrp="1"/>
          </p:cNvGraphicFramePr>
          <p:nvPr>
            <p:ph idx="1"/>
          </p:nvPr>
        </p:nvGraphicFramePr>
        <p:xfrm>
          <a:off x="1143000" y="3187903"/>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432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AA475E-CDF7-1B56-8FCD-87149C9ADD5E}"/>
              </a:ext>
            </a:extLst>
          </p:cNvPr>
          <p:cNvSpPr>
            <a:spLocks noGrp="1"/>
          </p:cNvSpPr>
          <p:nvPr>
            <p:ph type="body" sz="quarter" idx="10"/>
          </p:nvPr>
        </p:nvSpPr>
        <p:spPr>
          <a:xfrm>
            <a:off x="4486655" y="497707"/>
            <a:ext cx="7449313" cy="841681"/>
          </a:xfrm>
        </p:spPr>
        <p:txBody>
          <a:bodyPr/>
          <a:lstStyle/>
          <a:p>
            <a:r>
              <a:rPr lang="en-GB" dirty="0">
                <a:latin typeface="+mn-lt"/>
                <a:ea typeface="Cambria" panose="02040503050406030204" pitchFamily="18" charset="0"/>
              </a:rPr>
              <a:t>Where do you stand in all this?</a:t>
            </a:r>
            <a:endParaRPr lang="en-MT" dirty="0">
              <a:latin typeface="+mn-lt"/>
              <a:ea typeface="Cambria" panose="02040503050406030204" pitchFamily="18" charset="0"/>
            </a:endParaRPr>
          </a:p>
        </p:txBody>
      </p:sp>
      <p:sp>
        <p:nvSpPr>
          <p:cNvPr id="3" name="Text Placeholder 2">
            <a:extLst>
              <a:ext uri="{FF2B5EF4-FFF2-40B4-BE49-F238E27FC236}">
                <a16:creationId xmlns:a16="http://schemas.microsoft.com/office/drawing/2014/main" id="{0647E07C-B088-480E-6B20-355EE1C27806}"/>
              </a:ext>
            </a:extLst>
          </p:cNvPr>
          <p:cNvSpPr>
            <a:spLocks noGrp="1"/>
          </p:cNvSpPr>
          <p:nvPr>
            <p:ph type="body" sz="quarter" idx="11"/>
          </p:nvPr>
        </p:nvSpPr>
        <p:spPr>
          <a:xfrm>
            <a:off x="4669536" y="2020014"/>
            <a:ext cx="6540331" cy="4600919"/>
          </a:xfrm>
        </p:spPr>
        <p:txBody>
          <a:bodyPr/>
          <a:lstStyle/>
          <a:p>
            <a:r>
              <a:rPr lang="en-US" sz="2800" dirty="0">
                <a:effectLst/>
                <a:latin typeface="Cambria" panose="02040503050406030204" pitchFamily="18" charset="0"/>
                <a:ea typeface="Cambria" panose="02040503050406030204" pitchFamily="18" charset="0"/>
              </a:rPr>
              <a:t>How do you relate to what the literature states is essential for school improvement? Ultimately, it is what you do at the school level that can determine the way forward. Your defining acts of leadership need to become central to our discourse and planning the way forward.</a:t>
            </a:r>
            <a:endParaRPr lang="en-MT" sz="2800" dirty="0">
              <a:latin typeface="Cambria" panose="02040503050406030204" pitchFamily="18" charset="0"/>
              <a:ea typeface="Cambria" panose="02040503050406030204" pitchFamily="18" charset="0"/>
            </a:endParaRPr>
          </a:p>
        </p:txBody>
      </p:sp>
      <p:pic>
        <p:nvPicPr>
          <p:cNvPr id="4" name="Picture 2" descr="man in gray and white checkered dress shirt">
            <a:extLst>
              <a:ext uri="{FF2B5EF4-FFF2-40B4-BE49-F238E27FC236}">
                <a16:creationId xmlns:a16="http://schemas.microsoft.com/office/drawing/2014/main" id="{BA8030F1-943A-3F04-FEFC-1A0D915BA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18"/>
          <a:stretch/>
        </p:blipFill>
        <p:spPr bwMode="auto">
          <a:xfrm>
            <a:off x="0" y="0"/>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4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80610-A19F-7095-F057-C1E77AAA5ABF}"/>
              </a:ext>
            </a:extLst>
          </p:cNvPr>
          <p:cNvSpPr>
            <a:spLocks noGrp="1"/>
          </p:cNvSpPr>
          <p:nvPr>
            <p:ph type="body" sz="quarter" idx="10"/>
          </p:nvPr>
        </p:nvSpPr>
        <p:spPr>
          <a:xfrm>
            <a:off x="478582" y="559558"/>
            <a:ext cx="8146803" cy="6059606"/>
          </a:xfrm>
        </p:spPr>
        <p:txBody>
          <a:bodyPr/>
          <a:lstStyle/>
          <a:p>
            <a:endParaRPr lang="en-US" sz="2800" dirty="0">
              <a:solidFill>
                <a:schemeClr val="accent1">
                  <a:lumMod val="75000"/>
                </a:schemeClr>
              </a:solidFill>
              <a:latin typeface="+mn-lt"/>
            </a:endParaRPr>
          </a:p>
          <a:p>
            <a:r>
              <a:rPr lang="en-US" sz="2800" dirty="0">
                <a:solidFill>
                  <a:schemeClr val="accent1">
                    <a:lumMod val="75000"/>
                  </a:schemeClr>
                </a:solidFill>
                <a:latin typeface="Cambria" panose="02040503050406030204" pitchFamily="18" charset="0"/>
                <a:ea typeface="Cambria" panose="02040503050406030204" pitchFamily="18" charset="0"/>
              </a:rPr>
              <a:t>What kind of leader are you?</a:t>
            </a:r>
          </a:p>
          <a:p>
            <a:r>
              <a:rPr lang="en-US" sz="2800" dirty="0">
                <a:solidFill>
                  <a:schemeClr val="accent1">
                    <a:lumMod val="75000"/>
                  </a:schemeClr>
                </a:solidFill>
                <a:latin typeface="Cambria" panose="02040503050406030204" pitchFamily="18" charset="0"/>
                <a:ea typeface="Cambria" panose="02040503050406030204" pitchFamily="18" charset="0"/>
              </a:rPr>
              <a:t>Do you seek and appreciate the perspectives of others?</a:t>
            </a:r>
          </a:p>
          <a:p>
            <a:r>
              <a:rPr lang="en-US" sz="2800" dirty="0">
                <a:solidFill>
                  <a:schemeClr val="accent1">
                    <a:lumMod val="75000"/>
                  </a:schemeClr>
                </a:solidFill>
                <a:latin typeface="Cambria" panose="02040503050406030204" pitchFamily="18" charset="0"/>
                <a:ea typeface="Cambria" panose="02040503050406030204" pitchFamily="18" charset="0"/>
              </a:rPr>
              <a:t>Do you challenge your belief systems?</a:t>
            </a:r>
          </a:p>
          <a:p>
            <a:r>
              <a:rPr lang="en-GB" sz="2800" dirty="0">
                <a:solidFill>
                  <a:schemeClr val="accent1">
                    <a:lumMod val="75000"/>
                  </a:schemeClr>
                </a:solidFill>
                <a:latin typeface="Cambria" panose="02040503050406030204" pitchFamily="18" charset="0"/>
                <a:ea typeface="Cambria" panose="02040503050406030204" pitchFamily="18" charset="0"/>
              </a:rPr>
              <a:t>What determines your actions?</a:t>
            </a:r>
            <a:endParaRPr lang="en-US" sz="2800" dirty="0">
              <a:solidFill>
                <a:schemeClr val="accent1">
                  <a:lumMod val="75000"/>
                </a:schemeClr>
              </a:solidFill>
              <a:latin typeface="Cambria" panose="02040503050406030204" pitchFamily="18" charset="0"/>
              <a:ea typeface="Cambria" panose="02040503050406030204" pitchFamily="18" charset="0"/>
            </a:endParaRPr>
          </a:p>
          <a:p>
            <a:r>
              <a:rPr lang="en-US" sz="2800" dirty="0">
                <a:solidFill>
                  <a:schemeClr val="accent1">
                    <a:lumMod val="75000"/>
                  </a:schemeClr>
                </a:solidFill>
                <a:latin typeface="Cambria" panose="02040503050406030204" pitchFamily="18" charset="0"/>
                <a:ea typeface="Cambria" panose="02040503050406030204" pitchFamily="18" charset="0"/>
              </a:rPr>
              <a:t>Do you construct meaning through reflection and dialogue?</a:t>
            </a:r>
          </a:p>
          <a:p>
            <a:pPr algn="ctr"/>
            <a:endParaRPr lang="en-GB" sz="2400" i="1" dirty="0">
              <a:latin typeface="MV Boli" panose="02000500030200090000" pitchFamily="2" charset="0"/>
              <a:ea typeface="Cambria" panose="02040503050406030204" pitchFamily="18" charset="0"/>
              <a:cs typeface="MV Boli" panose="02000500030200090000" pitchFamily="2" charset="0"/>
            </a:endParaRPr>
          </a:p>
          <a:p>
            <a:pPr algn="ctr"/>
            <a:r>
              <a:rPr lang="en-GB" sz="2400" i="1" dirty="0">
                <a:latin typeface="MV Boli" panose="02000500030200090000" pitchFamily="2" charset="0"/>
                <a:ea typeface="Cambria" panose="02040503050406030204" pitchFamily="18" charset="0"/>
                <a:cs typeface="MV Boli" panose="02000500030200090000" pitchFamily="2" charset="0"/>
              </a:rPr>
              <a:t>answering such questions will determine whether or not you will nurture PLC principles and practices</a:t>
            </a:r>
            <a:endParaRPr lang="en-MT" sz="2400" i="1" dirty="0">
              <a:latin typeface="MV Boli" panose="02000500030200090000" pitchFamily="2" charset="0"/>
              <a:ea typeface="Cambria" panose="02040503050406030204" pitchFamily="18" charset="0"/>
              <a:cs typeface="MV Boli" panose="02000500030200090000" pitchFamily="2" charset="0"/>
            </a:endParaRPr>
          </a:p>
        </p:txBody>
      </p:sp>
      <p:sp>
        <p:nvSpPr>
          <p:cNvPr id="4" name="TextBox 3">
            <a:extLst>
              <a:ext uri="{FF2B5EF4-FFF2-40B4-BE49-F238E27FC236}">
                <a16:creationId xmlns:a16="http://schemas.microsoft.com/office/drawing/2014/main" id="{D89A148F-AC91-DC23-B824-192E9EDB3782}"/>
              </a:ext>
            </a:extLst>
          </p:cNvPr>
          <p:cNvSpPr txBox="1"/>
          <p:nvPr/>
        </p:nvSpPr>
        <p:spPr>
          <a:xfrm>
            <a:off x="478582" y="416257"/>
            <a:ext cx="6556202" cy="707886"/>
          </a:xfrm>
          <a:prstGeom prst="rect">
            <a:avLst/>
          </a:prstGeom>
          <a:noFill/>
        </p:spPr>
        <p:txBody>
          <a:bodyPr wrap="square">
            <a:spAutoFit/>
          </a:bodyPr>
          <a:lstStyle/>
          <a:p>
            <a:r>
              <a:rPr lang="en-GB" sz="4000" b="1" dirty="0">
                <a:solidFill>
                  <a:srgbClr val="FF7558"/>
                </a:solidFill>
                <a:ea typeface="Cambria" panose="02040503050406030204" pitchFamily="18" charset="0"/>
              </a:rPr>
              <a:t>And you?</a:t>
            </a:r>
            <a:endParaRPr lang="en-MT" sz="4000" b="1" dirty="0">
              <a:solidFill>
                <a:srgbClr val="FF7558"/>
              </a:solidFill>
              <a:ea typeface="Cambria" panose="02040503050406030204" pitchFamily="18" charset="0"/>
            </a:endParaRPr>
          </a:p>
        </p:txBody>
      </p:sp>
      <p:pic>
        <p:nvPicPr>
          <p:cNvPr id="5" name="Picture 4" descr="A person's hands on a railing overlooking a lake&#10;&#10;Description automatically generated">
            <a:extLst>
              <a:ext uri="{FF2B5EF4-FFF2-40B4-BE49-F238E27FC236}">
                <a16:creationId xmlns:a16="http://schemas.microsoft.com/office/drawing/2014/main" id="{D02E3F45-C9C1-A770-6BB0-3797FAB5D279}"/>
              </a:ext>
            </a:extLst>
          </p:cNvPr>
          <p:cNvPicPr>
            <a:picLocks noChangeAspect="1"/>
          </p:cNvPicPr>
          <p:nvPr/>
        </p:nvPicPr>
        <p:blipFill rotWithShape="1">
          <a:blip r:embed="rId2"/>
          <a:srcRect l="5150" r="33234" b="-1"/>
          <a:stretch/>
        </p:blipFill>
        <p:spPr>
          <a:xfrm>
            <a:off x="8739808" y="1259844"/>
            <a:ext cx="3452192" cy="4192938"/>
          </a:xfrm>
          <a:prstGeom prst="rect">
            <a:avLst/>
          </a:prstGeom>
          <a:noFill/>
        </p:spPr>
      </p:pic>
    </p:spTree>
    <p:extLst>
      <p:ext uri="{BB962C8B-B14F-4D97-AF65-F5344CB8AC3E}">
        <p14:creationId xmlns:p14="http://schemas.microsoft.com/office/powerpoint/2010/main" val="383956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D721A-AE07-CE28-942D-1C86504C9CB2}"/>
              </a:ext>
            </a:extLst>
          </p:cNvPr>
          <p:cNvSpPr>
            <a:spLocks noGrp="1"/>
          </p:cNvSpPr>
          <p:nvPr>
            <p:ph type="body" sz="quarter" idx="11"/>
          </p:nvPr>
        </p:nvSpPr>
        <p:spPr>
          <a:xfrm>
            <a:off x="702745" y="938041"/>
            <a:ext cx="10786509" cy="4600919"/>
          </a:xfrm>
        </p:spPr>
        <p:txBody>
          <a:bodyPr/>
          <a:lstStyle/>
          <a:p>
            <a:endParaRPr lang="en-GB" dirty="0"/>
          </a:p>
          <a:p>
            <a:r>
              <a:rPr lang="en-GB" sz="3600" b="1" dirty="0">
                <a:latin typeface="MV Boli" panose="02000500030200090000" pitchFamily="2" charset="0"/>
                <a:cs typeface="MV Boli" panose="02000500030200090000" pitchFamily="2" charset="0"/>
              </a:rPr>
              <a:t>“Never separate the life you lead from the words you speak”</a:t>
            </a:r>
          </a:p>
          <a:p>
            <a:r>
              <a:rPr lang="en-GB" sz="2400" b="1" dirty="0">
                <a:solidFill>
                  <a:srgbClr val="FF7558"/>
                </a:solidFill>
                <a:latin typeface="+mn-lt"/>
              </a:rPr>
              <a:t>Paul Wellstone</a:t>
            </a:r>
            <a:endParaRPr lang="en-MT" sz="2400" b="1" dirty="0">
              <a:solidFill>
                <a:srgbClr val="FF7558"/>
              </a:solidFill>
              <a:latin typeface="+mn-lt"/>
            </a:endParaRPr>
          </a:p>
        </p:txBody>
      </p:sp>
      <p:pic>
        <p:nvPicPr>
          <p:cNvPr id="4" name="Picture 2" descr="Woman, Lady, Black And White, Portrait">
            <a:extLst>
              <a:ext uri="{FF2B5EF4-FFF2-40B4-BE49-F238E27FC236}">
                <a16:creationId xmlns:a16="http://schemas.microsoft.com/office/drawing/2014/main" id="{79315E48-DAA5-39FF-DFBC-A763D4617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3619499"/>
            <a:ext cx="4314825" cy="323850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610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2C7D-CBBE-3108-4024-479382F4AD6A}"/>
              </a:ext>
            </a:extLst>
          </p:cNvPr>
          <p:cNvSpPr>
            <a:spLocks noGrp="1"/>
          </p:cNvSpPr>
          <p:nvPr>
            <p:ph type="title"/>
          </p:nvPr>
        </p:nvSpPr>
        <p:spPr/>
        <p:txBody>
          <a:bodyPr/>
          <a:lstStyle/>
          <a:p>
            <a:endParaRPr lang="en-MT" dirty="0"/>
          </a:p>
        </p:txBody>
      </p:sp>
      <p:sp>
        <p:nvSpPr>
          <p:cNvPr id="5" name="Title 2">
            <a:extLst>
              <a:ext uri="{FF2B5EF4-FFF2-40B4-BE49-F238E27FC236}">
                <a16:creationId xmlns:a16="http://schemas.microsoft.com/office/drawing/2014/main" id="{0A970AE0-18D8-8D0F-FB06-34AD98E66185}"/>
              </a:ext>
            </a:extLst>
          </p:cNvPr>
          <p:cNvSpPr>
            <a:spLocks noGrp="1"/>
          </p:cNvSpPr>
          <p:nvPr>
            <p:ph idx="1"/>
          </p:nvPr>
        </p:nvSpPr>
        <p:spPr>
          <a:xfrm>
            <a:off x="0" y="0"/>
            <a:ext cx="0" cy="0"/>
          </a:xfrm>
        </p:spPr>
        <p:txBody>
          <a:bodyPr>
            <a:normAutofit fontScale="25000" lnSpcReduction="20000"/>
          </a:bodyPr>
          <a:lstStyle/>
          <a:p>
            <a:pPr marL="0" indent="0">
              <a:buNone/>
            </a:pPr>
            <a:endParaRPr lang="en-US" b="1" dirty="0">
              <a:latin typeface="Segoe Print" panose="02000600000000000000" pitchFamily="2" charset="0"/>
              <a:cs typeface="Calibri" panose="020F0502020204030204" pitchFamily="34" charset="0"/>
            </a:endParaRPr>
          </a:p>
        </p:txBody>
      </p:sp>
      <p:sp>
        <p:nvSpPr>
          <p:cNvPr id="6" name="Title 2">
            <a:extLst>
              <a:ext uri="{FF2B5EF4-FFF2-40B4-BE49-F238E27FC236}">
                <a16:creationId xmlns:a16="http://schemas.microsoft.com/office/drawing/2014/main" id="{8B0F1DC7-2378-137F-5AED-1B97E9C9DFAA}"/>
              </a:ext>
            </a:extLst>
          </p:cNvPr>
          <p:cNvSpPr txBox="1">
            <a:spLocks/>
          </p:cNvSpPr>
          <p:nvPr/>
        </p:nvSpPr>
        <p:spPr>
          <a:xfrm>
            <a:off x="696037" y="718456"/>
            <a:ext cx="10085696" cy="838201"/>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solidFill>
                  <a:srgbClr val="FF7558"/>
                </a:solidFill>
                <a:latin typeface="+mn-lt"/>
                <a:ea typeface="Cambria" panose="02040503050406030204" pitchFamily="18" charset="0"/>
                <a:cs typeface="Calibri" panose="020F0502020204030204" pitchFamily="34" charset="0"/>
              </a:rPr>
              <a:t>Where do we go from here? </a:t>
            </a:r>
            <a:endParaRPr lang="en-US" b="1" dirty="0">
              <a:latin typeface="+mn-lt"/>
              <a:cs typeface="Calibri" panose="020F0502020204030204" pitchFamily="34" charset="0"/>
            </a:endParaRPr>
          </a:p>
        </p:txBody>
      </p:sp>
      <p:sp>
        <p:nvSpPr>
          <p:cNvPr id="9" name="Text Placeholder 3">
            <a:extLst>
              <a:ext uri="{FF2B5EF4-FFF2-40B4-BE49-F238E27FC236}">
                <a16:creationId xmlns:a16="http://schemas.microsoft.com/office/drawing/2014/main" id="{A122056C-09FE-8E7A-E47E-5963744BA717}"/>
              </a:ext>
            </a:extLst>
          </p:cNvPr>
          <p:cNvSpPr txBox="1">
            <a:spLocks/>
          </p:cNvSpPr>
          <p:nvPr/>
        </p:nvSpPr>
        <p:spPr>
          <a:xfrm>
            <a:off x="696038" y="1730829"/>
            <a:ext cx="9389658" cy="4693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t-MT" b="1" dirty="0">
                <a:solidFill>
                  <a:schemeClr val="tx2">
                    <a:lumMod val="75000"/>
                    <a:lumOff val="25000"/>
                  </a:schemeClr>
                </a:solidFill>
                <a:latin typeface="Cambria" panose="02040503050406030204" pitchFamily="18" charset="0"/>
                <a:ea typeface="Cambria" panose="02040503050406030204" pitchFamily="18" charset="0"/>
              </a:rPr>
              <a:t>I leave you with the challenge of </a:t>
            </a:r>
            <a:r>
              <a:rPr lang="mt-MT" b="1" dirty="0">
                <a:solidFill>
                  <a:srgbClr val="FF7558"/>
                </a:solidFill>
                <a:latin typeface="Cambria" panose="02040503050406030204" pitchFamily="18" charset="0"/>
                <a:ea typeface="Cambria" panose="02040503050406030204" pitchFamily="18" charset="0"/>
                <a:cs typeface="MV Boli" panose="02000500030200090000" pitchFamily="2" charset="0"/>
              </a:rPr>
              <a:t>co-creating leadership</a:t>
            </a:r>
          </a:p>
          <a:p>
            <a:pPr marL="0" indent="0">
              <a:buNone/>
            </a:pPr>
            <a:r>
              <a:rPr lang="mt-MT" b="1" dirty="0">
                <a:solidFill>
                  <a:schemeClr val="tx2">
                    <a:lumMod val="75000"/>
                    <a:lumOff val="25000"/>
                  </a:schemeClr>
                </a:solidFill>
                <a:latin typeface="Cambria" panose="02040503050406030204" pitchFamily="18" charset="0"/>
                <a:ea typeface="Cambria" panose="02040503050406030204" pitchFamily="18" charset="0"/>
              </a:rPr>
              <a:t>The focus is on the self for collective growth and transformation</a:t>
            </a:r>
          </a:p>
          <a:p>
            <a:pPr marL="0" indent="0">
              <a:buNone/>
            </a:pPr>
            <a:r>
              <a:rPr lang="mt-MT" b="1" dirty="0">
                <a:solidFill>
                  <a:schemeClr val="tx2">
                    <a:lumMod val="75000"/>
                    <a:lumOff val="25000"/>
                  </a:schemeClr>
                </a:solidFill>
                <a:latin typeface="Cambria" panose="02040503050406030204" pitchFamily="18" charset="0"/>
                <a:ea typeface="Cambria" panose="02040503050406030204" pitchFamily="18" charset="0"/>
              </a:rPr>
              <a:t>The move is from personal encounters to collective action</a:t>
            </a:r>
          </a:p>
          <a:p>
            <a:pPr marL="0" indent="0">
              <a:buNone/>
            </a:pPr>
            <a:endParaRPr lang="en-GB" b="1" dirty="0">
              <a:solidFill>
                <a:schemeClr val="accent1">
                  <a:lumMod val="75000"/>
                </a:schemeClr>
              </a:solidFill>
              <a:latin typeface="Cambria" panose="02040503050406030204" pitchFamily="18" charset="0"/>
              <a:ea typeface="Cambria" panose="02040503050406030204" pitchFamily="18" charset="0"/>
              <a:cs typeface="Calibri" panose="020F0502020204030204" pitchFamily="34" charset="0"/>
            </a:endParaRPr>
          </a:p>
          <a:p>
            <a:pPr marL="0" indent="0">
              <a:buNone/>
            </a:pPr>
            <a:r>
              <a:rPr lang="mt-MT" b="1" dirty="0">
                <a:solidFill>
                  <a:schemeClr val="accent1">
                    <a:lumMod val="75000"/>
                  </a:schemeClr>
                </a:solidFill>
                <a:latin typeface="Cambria" panose="02040503050406030204" pitchFamily="18" charset="0"/>
                <a:ea typeface="Cambria" panose="02040503050406030204" pitchFamily="18" charset="0"/>
                <a:cs typeface="Calibri" panose="020F0502020204030204" pitchFamily="34" charset="0"/>
              </a:rPr>
              <a:t>We need to:</a:t>
            </a:r>
          </a:p>
          <a:p>
            <a:pPr>
              <a:buClr>
                <a:srgbClr val="FF7558"/>
              </a:buClr>
              <a:buFont typeface="Wingdings" panose="05000000000000000000" pitchFamily="2" charset="2"/>
              <a:buChar char="§"/>
            </a:pPr>
            <a:r>
              <a:rPr lang="mt-MT" dirty="0">
                <a:solidFill>
                  <a:schemeClr val="accent1">
                    <a:lumMod val="75000"/>
                  </a:schemeClr>
                </a:solidFill>
                <a:latin typeface="Cambria" panose="02040503050406030204" pitchFamily="18" charset="0"/>
                <a:ea typeface="Cambria" panose="02040503050406030204" pitchFamily="18" charset="0"/>
              </a:rPr>
              <a:t>Focus on character formation at all levels</a:t>
            </a:r>
          </a:p>
          <a:p>
            <a:pPr>
              <a:buClr>
                <a:srgbClr val="FF7558"/>
              </a:buClr>
              <a:buFont typeface="Wingdings" panose="05000000000000000000" pitchFamily="2" charset="2"/>
              <a:buChar char="§"/>
            </a:pPr>
            <a:r>
              <a:rPr lang="mt-MT" dirty="0">
                <a:solidFill>
                  <a:schemeClr val="accent1">
                    <a:lumMod val="75000"/>
                  </a:schemeClr>
                </a:solidFill>
                <a:latin typeface="Cambria" panose="02040503050406030204" pitchFamily="18" charset="0"/>
                <a:ea typeface="Cambria" panose="02040503050406030204" pitchFamily="18" charset="0"/>
              </a:rPr>
              <a:t>Developing communities of practice</a:t>
            </a:r>
            <a:endParaRPr lang="en-GB" dirty="0">
              <a:solidFill>
                <a:schemeClr val="accent1">
                  <a:lumMod val="75000"/>
                </a:schemeClr>
              </a:solidFill>
              <a:latin typeface="Cambria" panose="02040503050406030204" pitchFamily="18" charset="0"/>
              <a:ea typeface="Cambria" panose="02040503050406030204" pitchFamily="18" charset="0"/>
            </a:endParaRPr>
          </a:p>
          <a:p>
            <a:pPr marL="0" indent="0">
              <a:lnSpc>
                <a:spcPct val="100000"/>
              </a:lnSpc>
              <a:spcBef>
                <a:spcPts val="0"/>
              </a:spcBef>
              <a:buNone/>
            </a:pPr>
            <a:endParaRPr lang="en-GB" dirty="0">
              <a:solidFill>
                <a:schemeClr val="tx2">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4208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BDB7B-585A-9440-8C80-0A78B228F1F6}"/>
              </a:ext>
            </a:extLst>
          </p:cNvPr>
          <p:cNvSpPr>
            <a:spLocks noGrp="1"/>
          </p:cNvSpPr>
          <p:nvPr>
            <p:ph type="body" sz="quarter" idx="10"/>
          </p:nvPr>
        </p:nvSpPr>
        <p:spPr>
          <a:xfrm>
            <a:off x="587140" y="4529392"/>
            <a:ext cx="10786506" cy="841681"/>
          </a:xfrm>
        </p:spPr>
        <p:txBody>
          <a:bodyPr/>
          <a:lstStyle/>
          <a:p>
            <a:r>
              <a:rPr lang="en-GB" sz="7200" b="0" dirty="0">
                <a:latin typeface="Mistral" panose="03090702030407020403" pitchFamily="66" charset="0"/>
              </a:rPr>
              <a:t>THANK YOU!</a:t>
            </a:r>
            <a:endParaRPr lang="en-MT" sz="7200" b="0" dirty="0">
              <a:latin typeface="Mistral" panose="03090702030407020403" pitchFamily="66" charset="0"/>
            </a:endParaRPr>
          </a:p>
        </p:txBody>
      </p:sp>
      <p:pic>
        <p:nvPicPr>
          <p:cNvPr id="4" name="Picture Placeholder 13" descr="Young women in a library">
            <a:extLst>
              <a:ext uri="{FF2B5EF4-FFF2-40B4-BE49-F238E27FC236}">
                <a16:creationId xmlns:a16="http://schemas.microsoft.com/office/drawing/2014/main" id="{0D024CDC-B6A7-4A61-DE00-67F6B88668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7140" y="299840"/>
            <a:ext cx="11285913" cy="3536950"/>
          </a:xfrm>
          <a:prstGeom prst="rect">
            <a:avLst/>
          </a:prstGeom>
        </p:spPr>
      </p:pic>
    </p:spTree>
    <p:extLst>
      <p:ext uri="{BB962C8B-B14F-4D97-AF65-F5344CB8AC3E}">
        <p14:creationId xmlns:p14="http://schemas.microsoft.com/office/powerpoint/2010/main" val="201011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A146B-766F-A83D-3098-40BBF96EAC9F}"/>
              </a:ext>
            </a:extLst>
          </p:cNvPr>
          <p:cNvSpPr>
            <a:spLocks noGrp="1"/>
          </p:cNvSpPr>
          <p:nvPr>
            <p:ph type="body" sz="quarter" idx="10"/>
          </p:nvPr>
        </p:nvSpPr>
        <p:spPr/>
        <p:txBody>
          <a:bodyPr/>
          <a:lstStyle/>
          <a:p>
            <a:r>
              <a:rPr lang="en-GB" dirty="0">
                <a:solidFill>
                  <a:schemeClr val="accent1">
                    <a:lumMod val="75000"/>
                  </a:schemeClr>
                </a:solidFill>
                <a:latin typeface="MV Boli" panose="02000500030200090000" pitchFamily="2" charset="0"/>
                <a:cs typeface="MV Boli" panose="02000500030200090000" pitchFamily="2" charset="0"/>
              </a:rPr>
              <a:t>“Conformity is the last refuge of the unimaginative”</a:t>
            </a:r>
          </a:p>
          <a:p>
            <a:r>
              <a:rPr lang="en-GB" sz="3600" dirty="0">
                <a:latin typeface="+mn-lt"/>
              </a:rPr>
              <a:t>Oscar Wilde</a:t>
            </a:r>
            <a:endParaRPr lang="en-MT" sz="3600" dirty="0">
              <a:latin typeface="+mn-lt"/>
            </a:endParaRPr>
          </a:p>
        </p:txBody>
      </p:sp>
    </p:spTree>
    <p:extLst>
      <p:ext uri="{BB962C8B-B14F-4D97-AF65-F5344CB8AC3E}">
        <p14:creationId xmlns:p14="http://schemas.microsoft.com/office/powerpoint/2010/main" val="185936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DED5C4-B1C7-5731-4768-04150EBF945A}"/>
              </a:ext>
            </a:extLst>
          </p:cNvPr>
          <p:cNvSpPr>
            <a:spLocks noGrp="1"/>
          </p:cNvSpPr>
          <p:nvPr>
            <p:ph type="body" sz="quarter" idx="10"/>
          </p:nvPr>
        </p:nvSpPr>
        <p:spPr/>
        <p:txBody>
          <a:bodyPr/>
          <a:lstStyle/>
          <a:p>
            <a:r>
              <a:rPr lang="en-GB" dirty="0">
                <a:latin typeface="+mn-lt"/>
              </a:rPr>
              <a:t>FOCUS OF SESSION</a:t>
            </a:r>
            <a:endParaRPr lang="en-MT" dirty="0">
              <a:latin typeface="+mn-lt"/>
            </a:endParaRPr>
          </a:p>
        </p:txBody>
      </p:sp>
      <p:sp>
        <p:nvSpPr>
          <p:cNvPr id="3" name="Text Placeholder 2">
            <a:extLst>
              <a:ext uri="{FF2B5EF4-FFF2-40B4-BE49-F238E27FC236}">
                <a16:creationId xmlns:a16="http://schemas.microsoft.com/office/drawing/2014/main" id="{F46DFAD6-7A57-1AB6-7CFB-372D5A3536D6}"/>
              </a:ext>
            </a:extLst>
          </p:cNvPr>
          <p:cNvSpPr>
            <a:spLocks noGrp="1"/>
          </p:cNvSpPr>
          <p:nvPr>
            <p:ph type="body" sz="quarter" idx="11"/>
          </p:nvPr>
        </p:nvSpPr>
        <p:spPr/>
        <p:txBody>
          <a:bodyPr/>
          <a:lstStyle/>
          <a:p>
            <a:pPr marL="342900" indent="-342900">
              <a:buClr>
                <a:srgbClr val="C00000"/>
              </a:buClr>
              <a:buFont typeface="Wingdings" panose="05000000000000000000" pitchFamily="2" charset="2"/>
              <a:buChar char="§"/>
            </a:pPr>
            <a:r>
              <a:rPr lang="en-GB" sz="2400" b="1" dirty="0">
                <a:latin typeface="Cambria" panose="02040503050406030204" pitchFamily="18" charset="0"/>
                <a:ea typeface="Cambria" panose="02040503050406030204" pitchFamily="18" charset="0"/>
              </a:rPr>
              <a:t>The challenge</a:t>
            </a:r>
          </a:p>
          <a:p>
            <a:pPr marL="342900" indent="-342900">
              <a:buClr>
                <a:srgbClr val="C00000"/>
              </a:buClr>
              <a:buFont typeface="Wingdings" panose="05000000000000000000" pitchFamily="2" charset="2"/>
              <a:buChar char="§"/>
            </a:pPr>
            <a:r>
              <a:rPr lang="en-GB" sz="2400" b="1" dirty="0">
                <a:latin typeface="Cambria" panose="02040503050406030204" pitchFamily="18" charset="0"/>
                <a:ea typeface="Cambria" panose="02040503050406030204" pitchFamily="18" charset="0"/>
              </a:rPr>
              <a:t>The context</a:t>
            </a:r>
          </a:p>
          <a:p>
            <a:pPr marL="342900" indent="-342900">
              <a:buClr>
                <a:srgbClr val="C00000"/>
              </a:buClr>
              <a:buFont typeface="Wingdings" panose="05000000000000000000" pitchFamily="2" charset="2"/>
              <a:buChar char="§"/>
            </a:pPr>
            <a:r>
              <a:rPr lang="en-GB" sz="2400" b="1" dirty="0">
                <a:latin typeface="Cambria" panose="02040503050406030204" pitchFamily="18" charset="0"/>
                <a:ea typeface="Cambria" panose="02040503050406030204" pitchFamily="18" charset="0"/>
              </a:rPr>
              <a:t>The meaning of leadership</a:t>
            </a:r>
          </a:p>
          <a:p>
            <a:pPr marL="342900" indent="-342900">
              <a:buClr>
                <a:srgbClr val="C00000"/>
              </a:buClr>
              <a:buFont typeface="Wingdings" panose="05000000000000000000" pitchFamily="2" charset="2"/>
              <a:buChar char="§"/>
            </a:pPr>
            <a:r>
              <a:rPr lang="en-GB" sz="2400" b="1" dirty="0">
                <a:latin typeface="Cambria" panose="02040503050406030204" pitchFamily="18" charset="0"/>
                <a:ea typeface="Cambria" panose="02040503050406030204" pitchFamily="18" charset="0"/>
              </a:rPr>
              <a:t>Key dimensions of leadership</a:t>
            </a:r>
          </a:p>
          <a:p>
            <a:pPr marL="342900" indent="-342900">
              <a:buClr>
                <a:srgbClr val="C00000"/>
              </a:buClr>
              <a:buFont typeface="Wingdings" panose="05000000000000000000" pitchFamily="2" charset="2"/>
              <a:buChar char="§"/>
            </a:pPr>
            <a:r>
              <a:rPr lang="en-GB" sz="2400" b="1" dirty="0">
                <a:latin typeface="Cambria" panose="02040503050406030204" pitchFamily="18" charset="0"/>
                <a:ea typeface="Cambria" panose="02040503050406030204" pitchFamily="18" charset="0"/>
              </a:rPr>
              <a:t>Instructional leadership</a:t>
            </a:r>
          </a:p>
          <a:p>
            <a:pPr marL="342900" indent="-342900">
              <a:buClr>
                <a:srgbClr val="C00000"/>
              </a:buClr>
              <a:buFont typeface="Wingdings" panose="05000000000000000000" pitchFamily="2" charset="2"/>
              <a:buChar char="§"/>
            </a:pPr>
            <a:r>
              <a:rPr lang="en-GB" sz="2400" b="1" dirty="0">
                <a:latin typeface="Cambria" panose="02040503050406030204" pitchFamily="18" charset="0"/>
                <a:ea typeface="Cambria" panose="02040503050406030204" pitchFamily="18" charset="0"/>
              </a:rPr>
              <a:t>The professional learning community</a:t>
            </a:r>
          </a:p>
          <a:p>
            <a:pPr marL="342900" indent="-342900">
              <a:buClr>
                <a:srgbClr val="C00000"/>
              </a:buClr>
              <a:buFont typeface="Wingdings" panose="05000000000000000000" pitchFamily="2" charset="2"/>
              <a:buChar char="§"/>
            </a:pPr>
            <a:r>
              <a:rPr lang="en-GB" sz="2400" b="1" dirty="0">
                <a:latin typeface="Cambria" panose="02040503050406030204" pitchFamily="18" charset="0"/>
                <a:ea typeface="Cambria" panose="02040503050406030204" pitchFamily="18" charset="0"/>
              </a:rPr>
              <a:t>Concluding note: a personal challenge</a:t>
            </a:r>
            <a:endParaRPr lang="en-MT"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274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70AE9-E3CE-CD28-0FB4-D95BE96019BF}"/>
              </a:ext>
            </a:extLst>
          </p:cNvPr>
          <p:cNvSpPr>
            <a:spLocks noGrp="1"/>
          </p:cNvSpPr>
          <p:nvPr>
            <p:ph type="body" sz="quarter" idx="10"/>
          </p:nvPr>
        </p:nvSpPr>
        <p:spPr>
          <a:xfrm>
            <a:off x="423358" y="237067"/>
            <a:ext cx="10786509" cy="1091403"/>
          </a:xfrm>
        </p:spPr>
        <p:txBody>
          <a:bodyPr/>
          <a:lstStyle/>
          <a:p>
            <a:pPr marL="0" indent="0">
              <a:buNone/>
            </a:pPr>
            <a:r>
              <a:rPr lang="en-GB" sz="4000" b="1" dirty="0">
                <a:solidFill>
                  <a:srgbClr val="FF7558"/>
                </a:solidFill>
                <a:latin typeface="+mn-lt"/>
              </a:rPr>
              <a:t>THE CHALLENGE</a:t>
            </a:r>
          </a:p>
          <a:p>
            <a:pPr marL="0" indent="0">
              <a:buNone/>
            </a:pPr>
            <a:r>
              <a:rPr lang="en-GB" sz="3600" b="1" dirty="0">
                <a:solidFill>
                  <a:srgbClr val="FF7558"/>
                </a:solidFill>
                <a:latin typeface="+mn-lt"/>
                <a:cs typeface="Calibri" panose="020F0502020204030204" pitchFamily="34" charset="0"/>
              </a:rPr>
              <a:t>TWO LEVELS</a:t>
            </a:r>
            <a:endParaRPr lang="en-MT" sz="3600" dirty="0">
              <a:solidFill>
                <a:srgbClr val="FF7558"/>
              </a:solidFill>
              <a:latin typeface="+mn-lt"/>
            </a:endParaRPr>
          </a:p>
          <a:p>
            <a:endParaRPr lang="en-MT" dirty="0"/>
          </a:p>
        </p:txBody>
      </p:sp>
      <p:sp>
        <p:nvSpPr>
          <p:cNvPr id="3" name="Text Placeholder 2">
            <a:extLst>
              <a:ext uri="{FF2B5EF4-FFF2-40B4-BE49-F238E27FC236}">
                <a16:creationId xmlns:a16="http://schemas.microsoft.com/office/drawing/2014/main" id="{5B7CF943-DEFA-0CA1-E65B-720B1A249FE1}"/>
              </a:ext>
            </a:extLst>
          </p:cNvPr>
          <p:cNvSpPr>
            <a:spLocks noGrp="1"/>
          </p:cNvSpPr>
          <p:nvPr>
            <p:ph type="body" sz="quarter" idx="11"/>
          </p:nvPr>
        </p:nvSpPr>
        <p:spPr>
          <a:xfrm>
            <a:off x="423358" y="1705970"/>
            <a:ext cx="10786509" cy="4914963"/>
          </a:xfrm>
        </p:spPr>
        <p:txBody>
          <a:bodyPr/>
          <a:lstStyle/>
          <a:p>
            <a:pPr marL="0" indent="0">
              <a:buNone/>
            </a:pPr>
            <a:r>
              <a:rPr lang="en-GB" b="1" dirty="0">
                <a:solidFill>
                  <a:schemeClr val="accent1">
                    <a:lumMod val="75000"/>
                  </a:schemeClr>
                </a:solidFill>
                <a:latin typeface="Calibri" panose="020F0502020204030204" pitchFamily="34" charset="0"/>
                <a:cs typeface="Calibri" panose="020F0502020204030204" pitchFamily="34" charset="0"/>
              </a:rPr>
              <a:t>PURPOSE - MEANING - VISION</a:t>
            </a:r>
          </a:p>
          <a:p>
            <a:pPr marL="0" indent="0">
              <a:spcBef>
                <a:spcPts val="0"/>
              </a:spcBef>
              <a:buNone/>
            </a:pPr>
            <a:r>
              <a:rPr lang="en-GB" sz="2400" dirty="0">
                <a:latin typeface="Cambria" panose="02040503050406030204" pitchFamily="18" charset="0"/>
                <a:ea typeface="Cambria" panose="02040503050406030204" pitchFamily="18" charset="0"/>
                <a:cs typeface="Calibri" panose="020F0502020204030204" pitchFamily="34" charset="0"/>
              </a:rPr>
              <a:t>“We need leaders, people who can inspire us, help shape us morally, spur us on to purposeful action.”</a:t>
            </a:r>
          </a:p>
          <a:p>
            <a:pPr marL="0" indent="0">
              <a:spcBef>
                <a:spcPts val="0"/>
              </a:spcBef>
              <a:buNone/>
            </a:pPr>
            <a:r>
              <a:rPr lang="en-GB" sz="2400" dirty="0">
                <a:solidFill>
                  <a:srgbClr val="FF7558"/>
                </a:solidFill>
                <a:latin typeface="Calibri" panose="020F0502020204030204" pitchFamily="34" charset="0"/>
                <a:cs typeface="Calibri" panose="020F0502020204030204" pitchFamily="34" charset="0"/>
              </a:rPr>
              <a:t>Robert Coles</a:t>
            </a:r>
          </a:p>
          <a:p>
            <a:pPr marL="0" indent="0">
              <a:spcBef>
                <a:spcPts val="0"/>
              </a:spcBef>
              <a:buNone/>
            </a:pPr>
            <a:endParaRPr lang="en-GB" sz="2400" dirty="0">
              <a:latin typeface="Calibri" panose="020F0502020204030204" pitchFamily="34" charset="0"/>
              <a:cs typeface="Calibri" panose="020F0502020204030204" pitchFamily="34" charset="0"/>
            </a:endParaRPr>
          </a:p>
          <a:p>
            <a:pPr marL="0" indent="0">
              <a:buNone/>
            </a:pPr>
            <a:r>
              <a:rPr lang="en-GB" b="1" dirty="0">
                <a:solidFill>
                  <a:schemeClr val="accent1">
                    <a:lumMod val="75000"/>
                  </a:schemeClr>
                </a:solidFill>
                <a:latin typeface="Calibri" panose="020F0502020204030204" pitchFamily="34" charset="0"/>
                <a:cs typeface="Calibri" panose="020F0502020204030204" pitchFamily="34" charset="0"/>
              </a:rPr>
              <a:t>COLLECTIVE INTELLIGENCE</a:t>
            </a:r>
          </a:p>
          <a:p>
            <a:pPr marL="0" indent="0">
              <a:spcBef>
                <a:spcPts val="0"/>
              </a:spcBef>
              <a:buNone/>
            </a:pPr>
            <a:r>
              <a:rPr lang="en-GB" sz="2400" dirty="0">
                <a:latin typeface="Cambria" panose="02040503050406030204" pitchFamily="18" charset="0"/>
                <a:ea typeface="Cambria" panose="02040503050406030204" pitchFamily="18" charset="0"/>
                <a:cs typeface="Calibri" panose="020F0502020204030204" pitchFamily="34" charset="0"/>
              </a:rPr>
              <a:t>“Wise groups … are not clone-like. They do not parrot the same views. Instead, they are more like groups of rebels. They do not disagree for the sake of it, but bring insights from different regions of the problem space. Such groups contain people with perspectives that challenge, augment, diverge and cross-pollinate. This represents the hallmark of collective intelligence: how wholes become more than the sum of the parts.”</a:t>
            </a:r>
          </a:p>
          <a:p>
            <a:pPr marL="0" indent="0">
              <a:spcBef>
                <a:spcPts val="0"/>
              </a:spcBef>
              <a:buNone/>
            </a:pPr>
            <a:r>
              <a:rPr lang="en-GB" sz="2400" dirty="0">
                <a:solidFill>
                  <a:srgbClr val="FF7558"/>
                </a:solidFill>
                <a:latin typeface="Calibri" panose="020F0502020204030204" pitchFamily="34" charset="0"/>
                <a:cs typeface="Calibri" panose="020F0502020204030204" pitchFamily="34" charset="0"/>
              </a:rPr>
              <a:t>Matthew Syed, 2019: 54</a:t>
            </a:r>
          </a:p>
          <a:p>
            <a:endParaRPr lang="en-MT" dirty="0"/>
          </a:p>
        </p:txBody>
      </p:sp>
    </p:spTree>
    <p:extLst>
      <p:ext uri="{BB962C8B-B14F-4D97-AF65-F5344CB8AC3E}">
        <p14:creationId xmlns:p14="http://schemas.microsoft.com/office/powerpoint/2010/main" val="80748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2BCD2-B9A9-BDFB-C9E0-24FD6432DF0F}"/>
              </a:ext>
            </a:extLst>
          </p:cNvPr>
          <p:cNvSpPr>
            <a:spLocks noGrp="1"/>
          </p:cNvSpPr>
          <p:nvPr>
            <p:ph type="body" sz="quarter" idx="10"/>
          </p:nvPr>
        </p:nvSpPr>
        <p:spPr>
          <a:xfrm>
            <a:off x="423361" y="473141"/>
            <a:ext cx="10786506" cy="841681"/>
          </a:xfrm>
        </p:spPr>
        <p:txBody>
          <a:bodyPr/>
          <a:lstStyle/>
          <a:p>
            <a:r>
              <a:rPr lang="en-GB" dirty="0">
                <a:latin typeface="+mn-lt"/>
              </a:rPr>
              <a:t>THE CONTEXT – CULTURE AND CLIMATE</a:t>
            </a:r>
            <a:endParaRPr lang="en-MT" dirty="0">
              <a:latin typeface="+mn-lt"/>
            </a:endParaRPr>
          </a:p>
        </p:txBody>
      </p:sp>
      <p:sp>
        <p:nvSpPr>
          <p:cNvPr id="3" name="Text Placeholder 2">
            <a:extLst>
              <a:ext uri="{FF2B5EF4-FFF2-40B4-BE49-F238E27FC236}">
                <a16:creationId xmlns:a16="http://schemas.microsoft.com/office/drawing/2014/main" id="{9B2C746E-ABE4-D189-7510-23D6E0FAE8C1}"/>
              </a:ext>
            </a:extLst>
          </p:cNvPr>
          <p:cNvSpPr>
            <a:spLocks noGrp="1"/>
          </p:cNvSpPr>
          <p:nvPr>
            <p:ph type="body" sz="quarter" idx="11"/>
          </p:nvPr>
        </p:nvSpPr>
        <p:spPr>
          <a:xfrm>
            <a:off x="423361" y="1637877"/>
            <a:ext cx="10786509" cy="4600919"/>
          </a:xfrm>
        </p:spPr>
        <p:txBody>
          <a:bodyPr/>
          <a:lstStyle/>
          <a:p>
            <a:pPr marL="0" indent="0">
              <a:buNone/>
            </a:pPr>
            <a:r>
              <a:rPr lang="en-GB" sz="2800" dirty="0">
                <a:effectLst/>
                <a:latin typeface="Cambria" panose="02040503050406030204" pitchFamily="18" charset="0"/>
                <a:ea typeface="Cambria" panose="02040503050406030204" pitchFamily="18" charset="0"/>
                <a:cs typeface="Times New Roman" panose="02020603050405020304" pitchFamily="18" charset="0"/>
              </a:rPr>
              <a:t>One cannot talk of such moves without really understanding the culture and climate that have evolved over the years </a:t>
            </a:r>
            <a:r>
              <a:rPr lang="en-GB" sz="2800" dirty="0">
                <a:latin typeface="Cambria" panose="02040503050406030204" pitchFamily="18" charset="0"/>
                <a:ea typeface="Cambria" panose="02040503050406030204" pitchFamily="18" charset="0"/>
                <a:cs typeface="Times New Roman" panose="02020603050405020304" pitchFamily="18" charset="0"/>
              </a:rPr>
              <a:t>in our respective countries. Particular decisions taken in the past at national, regional and local level have led to</a:t>
            </a:r>
            <a:r>
              <a:rPr lang="en-GB" sz="2800" dirty="0">
                <a:effectLst/>
                <a:latin typeface="Cambria" panose="02040503050406030204" pitchFamily="18" charset="0"/>
                <a:ea typeface="Cambria" panose="02040503050406030204" pitchFamily="18" charset="0"/>
                <a:cs typeface="Times New Roman" panose="02020603050405020304" pitchFamily="18" charset="0"/>
              </a:rPr>
              <a:t> the current situation and which, in actual fact, determine</a:t>
            </a:r>
            <a:r>
              <a:rPr lang="en-GB" sz="2800" dirty="0">
                <a:latin typeface="Cambria" panose="02040503050406030204" pitchFamily="18" charset="0"/>
                <a:ea typeface="Cambria" panose="02040503050406030204" pitchFamily="18" charset="0"/>
                <a:cs typeface="Times New Roman" panose="02020603050405020304" pitchFamily="18" charset="0"/>
              </a:rPr>
              <a:t> </a:t>
            </a:r>
            <a:r>
              <a:rPr lang="en-GB" sz="2800" dirty="0">
                <a:effectLst/>
                <a:latin typeface="Cambria" panose="02040503050406030204" pitchFamily="18" charset="0"/>
                <a:ea typeface="Cambria" panose="02040503050406030204" pitchFamily="18" charset="0"/>
                <a:cs typeface="Times New Roman" panose="02020603050405020304" pitchFamily="18" charset="0"/>
              </a:rPr>
              <a:t>how people think and act. </a:t>
            </a:r>
          </a:p>
          <a:p>
            <a:pPr marL="0" indent="0">
              <a:buNone/>
            </a:pPr>
            <a:endParaRPr lang="en-GB" sz="20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n-GB" sz="2800" dirty="0">
                <a:latin typeface="Cambria" panose="02040503050406030204" pitchFamily="18" charset="0"/>
                <a:ea typeface="Cambria" panose="02040503050406030204" pitchFamily="18" charset="0"/>
                <a:cs typeface="Times New Roman" panose="02020603050405020304" pitchFamily="18" charset="0"/>
              </a:rPr>
              <a:t>We all leave an impact on our history.</a:t>
            </a:r>
          </a:p>
          <a:p>
            <a:pPr marL="0" indent="0">
              <a:buNone/>
            </a:pPr>
            <a:endParaRPr lang="en-GB" sz="2000"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r>
              <a:rPr lang="en-GB" sz="2800" dirty="0">
                <a:latin typeface="Cambria" panose="02040503050406030204" pitchFamily="18" charset="0"/>
                <a:ea typeface="Cambria" panose="02040503050406030204" pitchFamily="18" charset="0"/>
                <a:cs typeface="Times New Roman" panose="02020603050405020304" pitchFamily="18" charset="0"/>
              </a:rPr>
              <a:t>One</a:t>
            </a:r>
            <a:r>
              <a:rPr lang="en-GB" sz="2800" dirty="0">
                <a:effectLst/>
                <a:latin typeface="Cambria" panose="02040503050406030204" pitchFamily="18" charset="0"/>
                <a:ea typeface="Cambria" panose="02040503050406030204" pitchFamily="18" charset="0"/>
                <a:cs typeface="Times New Roman" panose="02020603050405020304" pitchFamily="18" charset="0"/>
              </a:rPr>
              <a:t> critical question we need to raise is whether our schools have been planned to be centres of inquiry and change? </a:t>
            </a:r>
          </a:p>
          <a:p>
            <a:pPr marL="0" indent="0">
              <a:buNone/>
            </a:pP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p>
            <a:endParaRPr lang="en-MT" dirty="0"/>
          </a:p>
        </p:txBody>
      </p:sp>
    </p:spTree>
    <p:extLst>
      <p:ext uri="{BB962C8B-B14F-4D97-AF65-F5344CB8AC3E}">
        <p14:creationId xmlns:p14="http://schemas.microsoft.com/office/powerpoint/2010/main" val="44060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8498A-9586-AA11-F9BB-5A7393CC34A3}"/>
              </a:ext>
            </a:extLst>
          </p:cNvPr>
          <p:cNvSpPr>
            <a:spLocks noGrp="1"/>
          </p:cNvSpPr>
          <p:nvPr>
            <p:ph type="body" sz="quarter" idx="10"/>
          </p:nvPr>
        </p:nvSpPr>
        <p:spPr>
          <a:xfrm>
            <a:off x="401634" y="286928"/>
            <a:ext cx="9079823" cy="5801815"/>
          </a:xfrm>
        </p:spPr>
        <p:txBody>
          <a:bodyPr/>
          <a:lstStyle/>
          <a:p>
            <a:r>
              <a:rPr lang="en-GB" dirty="0">
                <a:latin typeface="+mn-lt"/>
              </a:rPr>
              <a:t>OECD (2019) Country Note TALIS 2018 Results</a:t>
            </a:r>
          </a:p>
          <a:p>
            <a:r>
              <a:rPr lang="en-US" sz="2400" dirty="0">
                <a:solidFill>
                  <a:schemeClr val="accent1">
                    <a:lumMod val="75000"/>
                  </a:schemeClr>
                </a:solidFill>
                <a:latin typeface="Cambria" panose="02040503050406030204" pitchFamily="18" charset="0"/>
                <a:ea typeface="Cambria" panose="02040503050406030204" pitchFamily="18" charset="0"/>
              </a:rPr>
              <a:t>Overall, a vast majority of teachers and school leaders view their colleagues as open to change and their schools as places that have the capacity to adopt innovative practices. In the Czech Republic, 77% of teachers also report that they and their colleagues support each other in implementing new ideas. </a:t>
            </a:r>
            <a:r>
              <a:rPr lang="en-US" sz="2000" dirty="0">
                <a:latin typeface="Cambria" panose="02040503050406030204" pitchFamily="18" charset="0"/>
                <a:ea typeface="Cambria" panose="02040503050406030204" pitchFamily="18" charset="0"/>
              </a:rPr>
              <a:t>(OECD, 2019: 2)</a:t>
            </a:r>
          </a:p>
          <a:p>
            <a:endParaRPr lang="en-US" sz="2000" dirty="0">
              <a:latin typeface="Cambria" panose="02040503050406030204" pitchFamily="18" charset="0"/>
              <a:ea typeface="Cambria" panose="02040503050406030204" pitchFamily="18" charset="0"/>
            </a:endParaRPr>
          </a:p>
          <a:p>
            <a:r>
              <a:rPr lang="en-US" sz="2400" dirty="0">
                <a:solidFill>
                  <a:schemeClr val="accent1">
                    <a:lumMod val="75000"/>
                  </a:schemeClr>
                </a:solidFill>
                <a:latin typeface="Cambria" panose="02040503050406030204" pitchFamily="18" charset="0"/>
                <a:ea typeface="Cambria" panose="02040503050406030204" pitchFamily="18" charset="0"/>
              </a:rPr>
              <a:t>40% of school leaders have completed a </a:t>
            </a:r>
            <a:r>
              <a:rPr lang="en-US" sz="2400" dirty="0" err="1">
                <a:solidFill>
                  <a:schemeClr val="accent1">
                    <a:lumMod val="75000"/>
                  </a:schemeClr>
                </a:solidFill>
                <a:latin typeface="Cambria" panose="02040503050406030204" pitchFamily="18" charset="0"/>
                <a:ea typeface="Cambria" panose="02040503050406030204" pitchFamily="18" charset="0"/>
              </a:rPr>
              <a:t>programme</a:t>
            </a:r>
            <a:r>
              <a:rPr lang="en-US" sz="2400" dirty="0">
                <a:solidFill>
                  <a:schemeClr val="accent1">
                    <a:lumMod val="75000"/>
                  </a:schemeClr>
                </a:solidFill>
                <a:latin typeface="Cambria" panose="02040503050406030204" pitchFamily="18" charset="0"/>
                <a:ea typeface="Cambria" panose="02040503050406030204" pitchFamily="18" charset="0"/>
              </a:rPr>
              <a:t> or course in school administration or training for principals (OECD average 54%), and 32% have completed an instructional leadership training </a:t>
            </a:r>
            <a:r>
              <a:rPr lang="en-US" sz="2400" dirty="0" err="1">
                <a:solidFill>
                  <a:schemeClr val="accent1">
                    <a:lumMod val="75000"/>
                  </a:schemeClr>
                </a:solidFill>
                <a:latin typeface="Cambria" panose="02040503050406030204" pitchFamily="18" charset="0"/>
                <a:ea typeface="Cambria" panose="02040503050406030204" pitchFamily="18" charset="0"/>
              </a:rPr>
              <a:t>programme</a:t>
            </a:r>
            <a:r>
              <a:rPr lang="en-US" sz="2400" dirty="0">
                <a:solidFill>
                  <a:schemeClr val="accent1">
                    <a:lumMod val="75000"/>
                  </a:schemeClr>
                </a:solidFill>
                <a:latin typeface="Cambria" panose="02040503050406030204" pitchFamily="18" charset="0"/>
                <a:ea typeface="Cambria" panose="02040503050406030204" pitchFamily="18" charset="0"/>
              </a:rPr>
              <a:t> or course (OECD average 54%), before taking up their position as principal </a:t>
            </a:r>
            <a:r>
              <a:rPr lang="en-US" sz="2000" dirty="0">
                <a:latin typeface="Cambria" panose="02040503050406030204" pitchFamily="18" charset="0"/>
                <a:ea typeface="Cambria" panose="02040503050406030204" pitchFamily="18" charset="0"/>
              </a:rPr>
              <a:t>(OECD, 2019:3)</a:t>
            </a:r>
          </a:p>
          <a:p>
            <a:endParaRPr lang="en-US" sz="2400" dirty="0">
              <a:solidFill>
                <a:schemeClr val="accent1">
                  <a:lumMod val="75000"/>
                </a:schemeClr>
              </a:solidFill>
              <a:latin typeface="Cambria" panose="02040503050406030204" pitchFamily="18" charset="0"/>
              <a:ea typeface="Cambria" panose="02040503050406030204" pitchFamily="18" charset="0"/>
            </a:endParaRPr>
          </a:p>
          <a:p>
            <a:endParaRPr lang="en-US" sz="2000" dirty="0">
              <a:solidFill>
                <a:schemeClr val="accent1">
                  <a:lumMod val="75000"/>
                </a:schemeClr>
              </a:solidFill>
              <a:latin typeface="Cambria" panose="02040503050406030204" pitchFamily="18" charset="0"/>
              <a:ea typeface="Cambria" panose="02040503050406030204" pitchFamily="18" charset="0"/>
            </a:endParaRPr>
          </a:p>
          <a:p>
            <a:endParaRPr lang="en-MT" sz="2000"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506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202FB7-2D51-6516-9A85-7FA19E3F6DB0}"/>
              </a:ext>
            </a:extLst>
          </p:cNvPr>
          <p:cNvSpPr>
            <a:spLocks noGrp="1"/>
          </p:cNvSpPr>
          <p:nvPr>
            <p:ph type="body" sz="quarter" idx="10"/>
          </p:nvPr>
        </p:nvSpPr>
        <p:spPr>
          <a:xfrm>
            <a:off x="409433" y="13648"/>
            <a:ext cx="10986447" cy="6844352"/>
          </a:xfrm>
        </p:spPr>
        <p:txBody>
          <a:bodyPr/>
          <a:lstStyle/>
          <a:p>
            <a:r>
              <a:rPr lang="en-GB" dirty="0">
                <a:latin typeface="+mn-lt"/>
              </a:rPr>
              <a:t>OECD (2019) Country Note TALIS 2018 Results</a:t>
            </a:r>
            <a:endParaRPr lang="en-US" dirty="0">
              <a:latin typeface="+mn-lt"/>
              <a:ea typeface="Cambria" panose="02040503050406030204" pitchFamily="18" charset="0"/>
            </a:endParaRPr>
          </a:p>
          <a:p>
            <a:r>
              <a:rPr lang="en-US" sz="2000" dirty="0">
                <a:solidFill>
                  <a:schemeClr val="accent1">
                    <a:lumMod val="75000"/>
                  </a:schemeClr>
                </a:solidFill>
                <a:latin typeface="Cambria" panose="02040503050406030204" pitchFamily="18" charset="0"/>
                <a:ea typeface="Cambria" panose="02040503050406030204" pitchFamily="18" charset="0"/>
              </a:rPr>
              <a:t>Taking part in some kind of in-service training is commonplace among teachers and principals in the Czech Republic, with 97% of teachers (OECD average 94%) and 100% of principals (OECD average 99%) attending at least one professional development activity in the year prior to the survey. </a:t>
            </a:r>
          </a:p>
          <a:p>
            <a:endParaRPr lang="en-US" sz="1200" dirty="0">
              <a:solidFill>
                <a:schemeClr val="accent1">
                  <a:lumMod val="75000"/>
                </a:schemeClr>
              </a:solidFill>
              <a:latin typeface="Cambria" panose="02040503050406030204" pitchFamily="18" charset="0"/>
              <a:ea typeface="Cambria" panose="02040503050406030204" pitchFamily="18" charset="0"/>
            </a:endParaRPr>
          </a:p>
          <a:p>
            <a:r>
              <a:rPr lang="en-US" sz="2000" dirty="0">
                <a:solidFill>
                  <a:schemeClr val="accent1">
                    <a:lumMod val="75000"/>
                  </a:schemeClr>
                </a:solidFill>
                <a:latin typeface="Cambria" panose="02040503050406030204" pitchFamily="18" charset="0"/>
                <a:ea typeface="Cambria" panose="02040503050406030204" pitchFamily="18" charset="0"/>
              </a:rPr>
              <a:t>Attending courses and seminars is one of the most popular types of professional development for teachers across the OECD. In the Czech Republic, 84% of teachers participate in this kind of training, while 45% of teachers participate in training based on peer learning and coaching. It is interesting to note that teachers, across the OECD, report that professional development based on collaboration and collaborative approaches to teaching is among the most impactful for them.</a:t>
            </a:r>
          </a:p>
          <a:p>
            <a:endParaRPr lang="en-US" sz="1200" dirty="0">
              <a:solidFill>
                <a:schemeClr val="accent1">
                  <a:lumMod val="75000"/>
                </a:schemeClr>
              </a:solidFill>
              <a:latin typeface="Cambria" panose="02040503050406030204" pitchFamily="18" charset="0"/>
              <a:ea typeface="Cambria" panose="02040503050406030204" pitchFamily="18" charset="0"/>
            </a:endParaRPr>
          </a:p>
          <a:p>
            <a:r>
              <a:rPr lang="en-US" sz="2000" dirty="0">
                <a:solidFill>
                  <a:schemeClr val="accent1">
                    <a:lumMod val="75000"/>
                  </a:schemeClr>
                </a:solidFill>
                <a:latin typeface="Cambria" panose="02040503050406030204" pitchFamily="18" charset="0"/>
                <a:ea typeface="Cambria" panose="02040503050406030204" pitchFamily="18" charset="0"/>
              </a:rPr>
              <a:t>Teachers in the Czech Republic appear satisfied with the training they received, as 78% report that it had a positive impact on their teaching practice, a share that is lower than the average of OECD countries and economies participating in TALIS (82%). It is also true that teachers who report participating in such impactful training tend to display higher levels of self-efficacy and job satisfaction.</a:t>
            </a:r>
          </a:p>
          <a:p>
            <a:r>
              <a:rPr lang="en-US" sz="1800" dirty="0">
                <a:latin typeface="Cambria" panose="02040503050406030204" pitchFamily="18" charset="0"/>
                <a:ea typeface="Cambria" panose="02040503050406030204" pitchFamily="18" charset="0"/>
              </a:rPr>
              <a:t>(OECD, 2019: 4)</a:t>
            </a:r>
            <a:endParaRPr lang="en-MT"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078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E2B3C7-7EB1-0089-3AE8-23DC495DF191}"/>
              </a:ext>
            </a:extLst>
          </p:cNvPr>
          <p:cNvSpPr>
            <a:spLocks noGrp="1"/>
          </p:cNvSpPr>
          <p:nvPr>
            <p:ph type="body" sz="quarter" idx="10"/>
          </p:nvPr>
        </p:nvSpPr>
        <p:spPr>
          <a:xfrm>
            <a:off x="232012" y="300251"/>
            <a:ext cx="9976513" cy="6182436"/>
          </a:xfrm>
        </p:spPr>
        <p:txBody>
          <a:bodyPr/>
          <a:lstStyle/>
          <a:p>
            <a:r>
              <a:rPr lang="en-US" b="1" i="0" dirty="0">
                <a:effectLst/>
                <a:highlight>
                  <a:srgbClr val="FFFFFF"/>
                </a:highlight>
                <a:latin typeface="+mn-lt"/>
                <a:ea typeface="Cambria" panose="02040503050406030204" pitchFamily="18" charset="0"/>
              </a:rPr>
              <a:t>European Commission - Education and Training Monitor 2023</a:t>
            </a:r>
          </a:p>
          <a:p>
            <a:r>
              <a:rPr lang="en-US" sz="2400" i="0" dirty="0">
                <a:solidFill>
                  <a:schemeClr val="accent1">
                    <a:lumMod val="75000"/>
                  </a:schemeClr>
                </a:solidFill>
                <a:effectLst/>
                <a:highlight>
                  <a:srgbClr val="FFFFFF"/>
                </a:highlight>
                <a:latin typeface="Cambria" panose="02040503050406030204" pitchFamily="18" charset="0"/>
                <a:ea typeface="Cambria" panose="02040503050406030204" pitchFamily="18" charset="0"/>
              </a:rPr>
              <a:t>The well-being of teachers is an emerging issue that plays a part in teacher retention. While the salary increase has boosted job satisfaction among teachers, one-third of them report that they feel on the verge of exhaustion and burnout, according to a recent survey of 2,600 primary school teachers across 90 schools (SCIO, 2022a).</a:t>
            </a:r>
          </a:p>
          <a:p>
            <a:endParaRPr lang="en-US" sz="2000" b="0" dirty="0">
              <a:solidFill>
                <a:schemeClr val="accent1">
                  <a:lumMod val="75000"/>
                </a:schemeClr>
              </a:solidFill>
              <a:highlight>
                <a:srgbClr val="FFFFFF"/>
              </a:highlight>
              <a:latin typeface="Cambria" panose="02040503050406030204" pitchFamily="18" charset="0"/>
              <a:ea typeface="Cambria" panose="02040503050406030204" pitchFamily="18" charset="0"/>
            </a:endParaRPr>
          </a:p>
          <a:p>
            <a:r>
              <a:rPr lang="en-US" sz="2400" i="0" dirty="0">
                <a:solidFill>
                  <a:schemeClr val="accent1">
                    <a:lumMod val="75000"/>
                  </a:schemeClr>
                </a:solidFill>
                <a:effectLst/>
                <a:highlight>
                  <a:srgbClr val="FFFFFF"/>
                </a:highlight>
                <a:latin typeface="Cambria" panose="02040503050406030204" pitchFamily="18" charset="0"/>
                <a:ea typeface="Cambria" panose="02040503050406030204" pitchFamily="18" charset="0"/>
              </a:rPr>
              <a:t>Owing to the highly decentralized and autonomous characteristics of the regional education system, the majority of head teachers in Czechia feel overburdened by administrative tasks, according to a recent study (Fischer &amp; </a:t>
            </a:r>
            <a:r>
              <a:rPr lang="en-US" sz="2400" i="0" dirty="0" err="1">
                <a:solidFill>
                  <a:schemeClr val="accent1">
                    <a:lumMod val="75000"/>
                  </a:schemeClr>
                </a:solidFill>
                <a:effectLst/>
                <a:highlight>
                  <a:srgbClr val="FFFFFF"/>
                </a:highlight>
                <a:latin typeface="Cambria" panose="02040503050406030204" pitchFamily="18" charset="0"/>
                <a:ea typeface="Cambria" panose="02040503050406030204" pitchFamily="18" charset="0"/>
              </a:rPr>
              <a:t>Mazouch</a:t>
            </a:r>
            <a:r>
              <a:rPr lang="en-US" sz="2400" i="0" dirty="0">
                <a:solidFill>
                  <a:schemeClr val="accent1">
                    <a:lumMod val="75000"/>
                  </a:schemeClr>
                </a:solidFill>
                <a:effectLst/>
                <a:highlight>
                  <a:srgbClr val="FFFFFF"/>
                </a:highlight>
                <a:latin typeface="Cambria" panose="02040503050406030204" pitchFamily="18" charset="0"/>
                <a:ea typeface="Cambria" panose="02040503050406030204" pitchFamily="18" charset="0"/>
              </a:rPr>
              <a:t>, 2022). The Ministry is currently reforming the training and recruitment of school leaders in order to attract more and better qualified candidates to the position.</a:t>
            </a:r>
            <a:endParaRPr lang="en-MT" sz="2400"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856570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DA8598B0-3962-4573-A7A3-720D3D48D347}" vid="{7D47A82C-83F3-473F-AD32-0DE4BBC25E96}"/>
    </a:ext>
  </a:extLst>
</a:theme>
</file>

<file path=ppt/theme/theme2.xml><?xml version="1.0" encoding="utf-8"?>
<a:theme xmlns:a="http://schemas.openxmlformats.org/drawingml/2006/main" name="2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DA8598B0-3962-4573-A7A3-720D3D48D347}" vid="{3B6EB62F-32A5-487C-97A3-6FF8F1861626}"/>
    </a:ext>
  </a:extLst>
</a:theme>
</file>

<file path=ppt/theme/theme3.xml><?xml version="1.0" encoding="utf-8"?>
<a:theme xmlns:a="http://schemas.openxmlformats.org/drawingml/2006/main" name="3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DA8598B0-3962-4573-A7A3-720D3D48D347}" vid="{8B04B9D8-1AB7-4A67-8CB3-3DE68DABE9D0}"/>
    </a:ext>
  </a:extLst>
</a:theme>
</file>

<file path=ppt/theme/theme4.xml><?xml version="1.0" encoding="utf-8"?>
<a:theme xmlns:a="http://schemas.openxmlformats.org/drawingml/2006/main" name="5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DA8598B0-3962-4573-A7A3-720D3D48D347}" vid="{864B64A8-95DD-4682-B59D-430597C34090}"/>
    </a:ext>
  </a:extLst>
</a:theme>
</file>

<file path=ppt/theme/theme5.xml><?xml version="1.0" encoding="utf-8"?>
<a:theme xmlns:a="http://schemas.openxmlformats.org/drawingml/2006/main" name="6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DA8598B0-3962-4573-A7A3-720D3D48D347}" vid="{F86197A3-3709-4F4A-87D7-73A1551AF15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D28E266D4670B4989F1E12543A1AC9D" ma:contentTypeVersion="16" ma:contentTypeDescription="Vytvoří nový dokument" ma:contentTypeScope="" ma:versionID="05d8f9debbc0dfa4b8b5e06ce714db62">
  <xsd:schema xmlns:xsd="http://www.w3.org/2001/XMLSchema" xmlns:xs="http://www.w3.org/2001/XMLSchema" xmlns:p="http://schemas.microsoft.com/office/2006/metadata/properties" xmlns:ns2="8a1c2036-36f5-4773-a353-a11a7cdf52ae" xmlns:ns3="3b4507d9-0eb1-4c38-9d85-af239ac42c40" targetNamespace="http://schemas.microsoft.com/office/2006/metadata/properties" ma:root="true" ma:fieldsID="efa016b50aae4ea4f18de703176b2883" ns2:_="" ns3:_="">
    <xsd:import namespace="8a1c2036-36f5-4773-a353-a11a7cdf52ae"/>
    <xsd:import namespace="3b4507d9-0eb1-4c38-9d85-af239ac42c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c2036-36f5-4773-a353-a11a7cdf52ae"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TaxCatchAll" ma:index="19" nillable="true" ma:displayName="Taxonomy Catch All Column" ma:hidden="true" ma:list="{f4e814c0-3334-4739-9a4c-351d493d45ff}" ma:internalName="TaxCatchAll" ma:showField="CatchAllData" ma:web="8a1c2036-36f5-4773-a353-a11a7cdf52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4507d9-0eb1-4c38-9d85-af239ac42c4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27dd16fa-df82-42a5-acbd-34776075af2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a1c2036-36f5-4773-a353-a11a7cdf52ae" xsi:nil="true"/>
    <lcf76f155ced4ddcb4097134ff3c332f xmlns="3b4507d9-0eb1-4c38-9d85-af239ac42c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D9BA00-B99E-4F3B-B529-FEDD15F75228}"/>
</file>

<file path=customXml/itemProps2.xml><?xml version="1.0" encoding="utf-8"?>
<ds:datastoreItem xmlns:ds="http://schemas.openxmlformats.org/officeDocument/2006/customXml" ds:itemID="{45028F25-90E9-4829-9A21-539FAD77EF17}"/>
</file>

<file path=customXml/itemProps3.xml><?xml version="1.0" encoding="utf-8"?>
<ds:datastoreItem xmlns:ds="http://schemas.openxmlformats.org/officeDocument/2006/customXml" ds:itemID="{2D09DDDA-341E-49A0-B059-607C2DF29E6F}"/>
</file>

<file path=docProps/app.xml><?xml version="1.0" encoding="utf-8"?>
<Properties xmlns="http://schemas.openxmlformats.org/officeDocument/2006/extended-properties" xmlns:vt="http://schemas.openxmlformats.org/officeDocument/2006/docPropsVTypes">
  <Template>Motiv Office</Template>
  <TotalTime>454</TotalTime>
  <Words>1983</Words>
  <Application>Microsoft Office PowerPoint</Application>
  <PresentationFormat>Širokoúhlá obrazovka</PresentationFormat>
  <Paragraphs>186</Paragraphs>
  <Slides>26</Slides>
  <Notes>1</Notes>
  <HiddenSlides>0</HiddenSlides>
  <MMClips>0</MMClips>
  <ScaleCrop>false</ScaleCrop>
  <HeadingPairs>
    <vt:vector size="6" baseType="variant">
      <vt:variant>
        <vt:lpstr>Použitá písma</vt:lpstr>
      </vt:variant>
      <vt:variant>
        <vt:i4>12</vt:i4>
      </vt:variant>
      <vt:variant>
        <vt:lpstr>Motiv</vt:lpstr>
      </vt:variant>
      <vt:variant>
        <vt:i4>5</vt:i4>
      </vt:variant>
      <vt:variant>
        <vt:lpstr>Nadpisy snímků</vt:lpstr>
      </vt:variant>
      <vt:variant>
        <vt:i4>26</vt:i4>
      </vt:variant>
    </vt:vector>
  </HeadingPairs>
  <TitlesOfParts>
    <vt:vector size="43" baseType="lpstr">
      <vt:lpstr>Aptos</vt:lpstr>
      <vt:lpstr>Arial</vt:lpstr>
      <vt:lpstr>Arial MT Pro</vt:lpstr>
      <vt:lpstr>Calibri</vt:lpstr>
      <vt:lpstr>Cambria</vt:lpstr>
      <vt:lpstr>Maiandra GD</vt:lpstr>
      <vt:lpstr>Mistral</vt:lpstr>
      <vt:lpstr>MV Boli</vt:lpstr>
      <vt:lpstr>Open Sans Extrabold</vt:lpstr>
      <vt:lpstr>Segoe Print</vt:lpstr>
      <vt:lpstr>Wingdings</vt:lpstr>
      <vt:lpstr>Wingdings 3</vt:lpstr>
      <vt:lpstr>Motiv Office</vt:lpstr>
      <vt:lpstr>2_Motiv Office</vt:lpstr>
      <vt:lpstr>3_Motiv Office</vt:lpstr>
      <vt:lpstr>5_Motiv Office</vt:lpstr>
      <vt:lpstr>6_Motiv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A professional learning community a learning culture</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Macek David</dc:creator>
  <cp:lastModifiedBy>Novák Zdeněk</cp:lastModifiedBy>
  <cp:revision>17</cp:revision>
  <dcterms:created xsi:type="dcterms:W3CDTF">2024-06-04T08:06:48Z</dcterms:created>
  <dcterms:modified xsi:type="dcterms:W3CDTF">2024-06-25T05:46:21Z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0x0101001D28E266D4670B4989F1E12543A1AC9D</vt:lpwstr>
  </property>
</Properties>
</file>